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443" r:id="rId2"/>
    <p:sldId id="445" r:id="rId3"/>
    <p:sldId id="446" r:id="rId4"/>
    <p:sldId id="447" r:id="rId5"/>
    <p:sldId id="448" r:id="rId6"/>
    <p:sldId id="449" r:id="rId7"/>
    <p:sldId id="444" r:id="rId8"/>
    <p:sldId id="450" r:id="rId9"/>
    <p:sldId id="451" r:id="rId10"/>
    <p:sldId id="353" r:id="rId11"/>
    <p:sldId id="354" r:id="rId12"/>
    <p:sldId id="453" r:id="rId13"/>
    <p:sldId id="454" r:id="rId14"/>
    <p:sldId id="455" r:id="rId15"/>
    <p:sldId id="380" r:id="rId16"/>
    <p:sldId id="452" r:id="rId17"/>
    <p:sldId id="383" r:id="rId18"/>
    <p:sldId id="456" r:id="rId19"/>
    <p:sldId id="457" r:id="rId20"/>
    <p:sldId id="458" r:id="rId21"/>
    <p:sldId id="459" r:id="rId22"/>
    <p:sldId id="460" r:id="rId23"/>
    <p:sldId id="461" r:id="rId24"/>
    <p:sldId id="462" r:id="rId25"/>
    <p:sldId id="463" r:id="rId26"/>
    <p:sldId id="464" r:id="rId27"/>
    <p:sldId id="465" r:id="rId28"/>
    <p:sldId id="469" r:id="rId29"/>
    <p:sldId id="471" r:id="rId30"/>
    <p:sldId id="470" r:id="rId31"/>
    <p:sldId id="477" r:id="rId32"/>
    <p:sldId id="265" r:id="rId33"/>
    <p:sldId id="266" r:id="rId34"/>
    <p:sldId id="267" r:id="rId35"/>
    <p:sldId id="475" r:id="rId36"/>
    <p:sldId id="358" r:id="rId37"/>
    <p:sldId id="473" r:id="rId38"/>
    <p:sldId id="476" r:id="rId39"/>
    <p:sldId id="426" r:id="rId40"/>
    <p:sldId id="478" r:id="rId41"/>
    <p:sldId id="479" r:id="rId42"/>
    <p:sldId id="474" r:id="rId43"/>
    <p:sldId id="480" r:id="rId44"/>
    <p:sldId id="488" r:id="rId45"/>
    <p:sldId id="431" r:id="rId46"/>
    <p:sldId id="387" r:id="rId47"/>
    <p:sldId id="388" r:id="rId48"/>
    <p:sldId id="275" r:id="rId49"/>
    <p:sldId id="359" r:id="rId50"/>
    <p:sldId id="360" r:id="rId51"/>
    <p:sldId id="481" r:id="rId52"/>
    <p:sldId id="482" r:id="rId53"/>
    <p:sldId id="484" r:id="rId54"/>
    <p:sldId id="485" r:id="rId55"/>
    <p:sldId id="486" r:id="rId56"/>
    <p:sldId id="398" r:id="rId57"/>
    <p:sldId id="487" r:id="rId58"/>
    <p:sldId id="396" r:id="rId59"/>
    <p:sldId id="375" r:id="rId60"/>
    <p:sldId id="490" r:id="rId61"/>
    <p:sldId id="483"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05BFC4"/>
    <a:srgbClr val="F9766D"/>
    <a:srgbClr val="D8D873"/>
    <a:srgbClr val="D8D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7"/>
    <p:restoredTop sz="94341"/>
  </p:normalViewPr>
  <p:slideViewPr>
    <p:cSldViewPr snapToGrid="0" snapToObjects="1">
      <p:cViewPr varScale="1">
        <p:scale>
          <a:sx n="121" d="100"/>
          <a:sy n="121" d="100"/>
        </p:scale>
        <p:origin x="72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spPr>
            <a:solidFill>
              <a:schemeClr val="accent6">
                <a:lumMod val="75000"/>
              </a:schemeClr>
            </a:solidFill>
          </c:spPr>
          <c:explosion val="25"/>
          <c:dPt>
            <c:idx val="0"/>
            <c:bubble3D val="0"/>
            <c:spPr>
              <a:solidFill>
                <a:schemeClr val="accent3">
                  <a:lumMod val="75000"/>
                </a:schemeClr>
              </a:solidFill>
            </c:spPr>
          </c:dPt>
          <c:dLbls>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15.0</c:v>
                </c:pt>
                <c:pt idx="1">
                  <c:v>65.0</c:v>
                </c:pt>
                <c:pt idx="2">
                  <c:v>0.0</c:v>
                </c:pt>
                <c:pt idx="3">
                  <c:v>0.0</c:v>
                </c:pt>
              </c:numCache>
            </c:numRef>
          </c:val>
        </c:ser>
        <c:dLbls>
          <c:dLblPos val="bestFit"/>
          <c:showLegendKey val="0"/>
          <c:showVal val="1"/>
          <c:showCatName val="0"/>
          <c:showSerName val="0"/>
          <c:showPercent val="0"/>
          <c:showBubbleSize val="0"/>
          <c:showLeaderLines val="1"/>
        </c:dLbls>
      </c:pie3DChart>
    </c:plotArea>
    <c:plotVisOnly val="1"/>
    <c:dispBlanksAs val="gap"/>
    <c:showDLblsOverMax val="0"/>
  </c:chart>
  <c:spPr>
    <a:solidFill>
      <a:schemeClr val="lt1">
        <a:alpha val="0"/>
      </a:schemeClr>
    </a:solidFill>
    <a:ln>
      <a:noFill/>
    </a:ln>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spPr>
            <a:solidFill>
              <a:schemeClr val="accent6">
                <a:lumMod val="75000"/>
              </a:schemeClr>
            </a:solidFill>
          </c:spPr>
          <c:explosion val="25"/>
          <c:dPt>
            <c:idx val="0"/>
            <c:bubble3D val="0"/>
            <c:spPr>
              <a:solidFill>
                <a:schemeClr val="accent3">
                  <a:lumMod val="75000"/>
                </a:schemeClr>
              </a:solidFill>
            </c:spPr>
          </c:dPt>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95.0</c:v>
                </c:pt>
                <c:pt idx="1">
                  <c:v>5.0</c:v>
                </c:pt>
                <c:pt idx="2">
                  <c:v>0.0</c:v>
                </c:pt>
                <c:pt idx="3">
                  <c:v>0.0</c:v>
                </c:pt>
              </c:numCache>
            </c:numRef>
          </c:val>
        </c:ser>
        <c:dLbls>
          <c:dLblPos val="bestFit"/>
          <c:showLegendKey val="0"/>
          <c:showVal val="1"/>
          <c:showCatName val="0"/>
          <c:showSerName val="0"/>
          <c:showPercent val="0"/>
          <c:showBubbleSize val="0"/>
          <c:showLeaderLines val="1"/>
        </c:dLbls>
      </c:pie3DChart>
    </c:plotArea>
    <c:plotVisOnly val="1"/>
    <c:dispBlanksAs val="gap"/>
    <c:showDLblsOverMax val="0"/>
  </c:chart>
  <c:spPr>
    <a:solidFill>
      <a:schemeClr val="lt1">
        <a:alpha val="0"/>
      </a:schemeClr>
    </a:solidFill>
    <a:ln>
      <a:no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spPr>
            <a:solidFill>
              <a:schemeClr val="accent6">
                <a:lumMod val="75000"/>
              </a:schemeClr>
            </a:solidFill>
          </c:spPr>
          <c:explosion val="25"/>
          <c:dPt>
            <c:idx val="0"/>
            <c:bubble3D val="0"/>
            <c:spPr>
              <a:solidFill>
                <a:schemeClr val="accent3">
                  <a:lumMod val="75000"/>
                </a:schemeClr>
              </a:solidFill>
            </c:spPr>
          </c:dPt>
          <c:dLbls>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15.0</c:v>
                </c:pt>
                <c:pt idx="1">
                  <c:v>65.0</c:v>
                </c:pt>
                <c:pt idx="2">
                  <c:v>0.0</c:v>
                </c:pt>
                <c:pt idx="3">
                  <c:v>0.0</c:v>
                </c:pt>
              </c:numCache>
            </c:numRef>
          </c:val>
        </c:ser>
        <c:dLbls>
          <c:dLblPos val="bestFit"/>
          <c:showLegendKey val="0"/>
          <c:showVal val="1"/>
          <c:showCatName val="0"/>
          <c:showSerName val="0"/>
          <c:showPercent val="0"/>
          <c:showBubbleSize val="0"/>
          <c:showLeaderLines val="1"/>
        </c:dLbls>
      </c:pie3DChart>
    </c:plotArea>
    <c:plotVisOnly val="1"/>
    <c:dispBlanksAs val="gap"/>
    <c:showDLblsOverMax val="0"/>
  </c:chart>
  <c:spPr>
    <a:solidFill>
      <a:schemeClr val="lt1">
        <a:alpha val="0"/>
      </a:schemeClr>
    </a:solidFill>
    <a:ln>
      <a:noFill/>
    </a:ln>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spPr>
            <a:solidFill>
              <a:schemeClr val="accent6">
                <a:lumMod val="75000"/>
              </a:schemeClr>
            </a:solidFill>
          </c:spPr>
          <c:explosion val="25"/>
          <c:dPt>
            <c:idx val="0"/>
            <c:bubble3D val="0"/>
            <c:spPr>
              <a:solidFill>
                <a:schemeClr val="accent3">
                  <a:lumMod val="75000"/>
                </a:schemeClr>
              </a:solidFill>
            </c:spPr>
          </c:dPt>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95.0</c:v>
                </c:pt>
                <c:pt idx="1">
                  <c:v>5.0</c:v>
                </c:pt>
                <c:pt idx="2">
                  <c:v>0.0</c:v>
                </c:pt>
                <c:pt idx="3">
                  <c:v>0.0</c:v>
                </c:pt>
              </c:numCache>
            </c:numRef>
          </c:val>
        </c:ser>
        <c:dLbls>
          <c:dLblPos val="bestFit"/>
          <c:showLegendKey val="0"/>
          <c:showVal val="1"/>
          <c:showCatName val="0"/>
          <c:showSerName val="0"/>
          <c:showPercent val="0"/>
          <c:showBubbleSize val="0"/>
          <c:showLeaderLines val="1"/>
        </c:dLbls>
      </c:pie3DChart>
    </c:plotArea>
    <c:plotVisOnly val="1"/>
    <c:dispBlanksAs val="gap"/>
    <c:showDLblsOverMax val="0"/>
  </c:chart>
  <c:spPr>
    <a:solidFill>
      <a:schemeClr val="lt1">
        <a:alpha val="0"/>
      </a:schemeClr>
    </a:solidFill>
    <a:ln>
      <a:noFill/>
    </a:ln>
  </c:spPr>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A53A9D-91FB-D141-81B8-B4437526900E}" type="datetimeFigureOut">
              <a:rPr lang="en-US" smtClean="0"/>
              <a:t>1/29/18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6871C1-CE05-644F-B284-E157434FA3AE}" type="slidenum">
              <a:rPr lang="en-US" smtClean="0"/>
              <a:t>‹#›</a:t>
            </a:fld>
            <a:endParaRPr lang="en-US"/>
          </a:p>
        </p:txBody>
      </p:sp>
    </p:spTree>
    <p:extLst>
      <p:ext uri="{BB962C8B-B14F-4D97-AF65-F5344CB8AC3E}">
        <p14:creationId xmlns:p14="http://schemas.microsoft.com/office/powerpoint/2010/main" val="35210662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Bajau </a:t>
            </a:r>
            <a:r>
              <a:rPr lang="en-US" baseline="0"/>
              <a:t>No I am talking about Bajau people, also known as sea gypsies, as they don</a:t>
            </a:r>
            <a:r>
              <a:rPr lang="fr-FR" baseline="0"/>
              <a:t>’</a:t>
            </a:r>
            <a:r>
              <a:rPr lang="en-US" baseline="0"/>
              <a:t>t belong to any country, pay no taxes and they inhabit sea. THEY ARE BORN, LIVE AND DIE AT THE SEA without ever settling on land.</a:t>
            </a:r>
            <a:endParaRPr lang="en-US"/>
          </a:p>
          <a:p>
            <a:endParaRPr lang="en-US"/>
          </a:p>
        </p:txBody>
      </p:sp>
      <p:sp>
        <p:nvSpPr>
          <p:cNvPr id="4" name="Slide Number Placeholder 3"/>
          <p:cNvSpPr>
            <a:spLocks noGrp="1"/>
          </p:cNvSpPr>
          <p:nvPr>
            <p:ph type="sldNum" sz="quarter" idx="10"/>
          </p:nvPr>
        </p:nvSpPr>
        <p:spPr/>
        <p:txBody>
          <a:bodyPr/>
          <a:lstStyle/>
          <a:p>
            <a:fld id="{BA3AFC16-ADF7-FD4B-822F-7ED5648A3620}" type="slidenum">
              <a:t>1</a:t>
            </a:fld>
            <a:endParaRPr lang="en-US"/>
          </a:p>
        </p:txBody>
      </p:sp>
    </p:spTree>
    <p:extLst>
      <p:ext uri="{BB962C8B-B14F-4D97-AF65-F5344CB8AC3E}">
        <p14:creationId xmlns:p14="http://schemas.microsoft.com/office/powerpoint/2010/main" val="822784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CH" dirty="0" smtClean="0"/>
          </a:p>
        </p:txBody>
      </p:sp>
      <p:sp>
        <p:nvSpPr>
          <p:cNvPr id="215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BA29080D-2984-4EC7-9D68-EF64B8BD0897}" type="slidenum">
              <a:rPr lang="en-US" smtClean="0"/>
              <a:pPr eaLnBrk="1" hangingPunct="1"/>
              <a:t>44</a:t>
            </a:fld>
            <a:endParaRPr lang="en-US" smtClean="0"/>
          </a:p>
        </p:txBody>
      </p:sp>
    </p:spTree>
    <p:extLst>
      <p:ext uri="{BB962C8B-B14F-4D97-AF65-F5344CB8AC3E}">
        <p14:creationId xmlns:p14="http://schemas.microsoft.com/office/powerpoint/2010/main" val="150035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CH" dirty="0" smtClean="0"/>
          </a:p>
        </p:txBody>
      </p:sp>
      <p:sp>
        <p:nvSpPr>
          <p:cNvPr id="215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BA29080D-2984-4EC7-9D68-EF64B8BD0897}" type="slidenum">
              <a:rPr lang="en-US" smtClean="0"/>
              <a:pPr eaLnBrk="1" hangingPunct="1"/>
              <a:t>48</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CH" dirty="0" smtClean="0"/>
          </a:p>
        </p:txBody>
      </p:sp>
      <p:sp>
        <p:nvSpPr>
          <p:cNvPr id="215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BA29080D-2984-4EC7-9D68-EF64B8BD0897}" type="slidenum">
              <a:rPr lang="en-US" smtClean="0"/>
              <a:pPr eaLnBrk="1" hangingPunct="1"/>
              <a:t>49</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CH" dirty="0" smtClean="0"/>
          </a:p>
        </p:txBody>
      </p:sp>
      <p:sp>
        <p:nvSpPr>
          <p:cNvPr id="215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BA29080D-2984-4EC7-9D68-EF64B8BD0897}" type="slidenum">
              <a:rPr lang="en-US" smtClean="0"/>
              <a:pPr eaLnBrk="1" hangingPunct="1"/>
              <a:t>50</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key challenge will be to understand the factors contributing to expression diversity. </a:t>
            </a:r>
          </a:p>
          <a:p>
            <a:pPr eaLnBrk="1" hangingPunct="1">
              <a:spcBef>
                <a:spcPct val="0"/>
              </a:spcBef>
            </a:pPr>
            <a:endParaRPr lang="en-US" smtClean="0"/>
          </a:p>
          <a:p>
            <a:pPr eaLnBrk="1" hangingPunct="1">
              <a:spcBef>
                <a:spcPct val="0"/>
              </a:spcBef>
            </a:pPr>
            <a:r>
              <a:rPr lang="en-US" smtClean="0"/>
              <a:t>The first polymorhism to mention is SNPS….</a:t>
            </a:r>
          </a:p>
          <a:p>
            <a:pPr eaLnBrk="1" hangingPunct="1">
              <a:spcBef>
                <a:spcPct val="0"/>
              </a:spcBef>
            </a:pPr>
            <a:endParaRPr lang="en-US" smtClean="0"/>
          </a:p>
          <a:p>
            <a:pPr eaLnBrk="1" hangingPunct="1">
              <a:spcBef>
                <a:spcPct val="0"/>
              </a:spcBef>
            </a:pPr>
            <a:endParaRPr lang="en-US" smtClean="0"/>
          </a:p>
          <a:p>
            <a:pPr eaLnBrk="1" hangingPunct="1">
              <a:spcBef>
                <a:spcPct val="0"/>
              </a:spcBef>
            </a:pPr>
            <a:endParaRPr lang="en-US" smtClean="0"/>
          </a:p>
          <a:p>
            <a:pPr eaLnBrk="1" hangingPunct="1">
              <a:spcBef>
                <a:spcPct val="0"/>
              </a:spcBef>
            </a:pPr>
            <a:r>
              <a:rPr lang="en-US" smtClean="0"/>
              <a:t>Although single nucleotide polymorphisms (SNPs) and structural variants have been intensively studied in the regard of expression diversity, role of tandem repeats in expression divergence remained poorly understood. Characterization of tandem repeat variation in regulatory DNA and its effect on expression is critical for a complete understanding of the genetic basis of phenotypic evolution. </a:t>
            </a:r>
          </a:p>
          <a:p>
            <a:pPr algn="ctr" eaLnBrk="1" hangingPunct="1">
              <a:spcBef>
                <a:spcPct val="0"/>
              </a:spcBef>
            </a:pPr>
            <a:endParaRPr lang="en-US" smtClean="0"/>
          </a:p>
          <a:p>
            <a:pPr eaLnBrk="1" hangingPunct="1">
              <a:spcBef>
                <a:spcPct val="0"/>
              </a:spcBef>
            </a:pPr>
            <a:r>
              <a:rPr lang="en-US" smtClean="0"/>
              <a:t>I therefore propose to examine the influence of tandem repeats on mammalian expression divergence and whether such an association can confer rapid expression evolution. </a:t>
            </a:r>
            <a:endParaRPr lang="de-CH" smtClean="0"/>
          </a:p>
          <a:p>
            <a:pPr algn="ctr" eaLnBrk="1" hangingPunct="1">
              <a:spcBef>
                <a:spcPct val="0"/>
              </a:spcBef>
            </a:pPr>
            <a:endParaRPr lang="en-US" smtClean="0"/>
          </a:p>
        </p:txBody>
      </p:sp>
      <p:sp>
        <p:nvSpPr>
          <p:cNvPr id="204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42EA1341-DC2F-46F6-AACA-E359CC983270}" type="slidenum">
              <a:rPr lang="en-US" smtClean="0"/>
              <a:pPr eaLnBrk="1" hangingPunct="1"/>
              <a:t>57</a:t>
            </a:fld>
            <a:endParaRPr lang="en-US" smtClean="0"/>
          </a:p>
        </p:txBody>
      </p:sp>
    </p:spTree>
    <p:extLst>
      <p:ext uri="{BB962C8B-B14F-4D97-AF65-F5344CB8AC3E}">
        <p14:creationId xmlns:p14="http://schemas.microsoft.com/office/powerpoint/2010/main" val="2892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CH" dirty="0" smtClean="0"/>
          </a:p>
        </p:txBody>
      </p:sp>
      <p:sp>
        <p:nvSpPr>
          <p:cNvPr id="215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BA29080D-2984-4EC7-9D68-EF64B8BD0897}" type="slidenum">
              <a:rPr lang="en-US" smtClean="0"/>
              <a:pPr eaLnBrk="1" hangingPunct="1"/>
              <a:t>59</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Bajau </a:t>
            </a:r>
            <a:r>
              <a:rPr lang="en-US" baseline="0"/>
              <a:t>No I am talking about Bajau people, also known as sea gypsies, as they don</a:t>
            </a:r>
            <a:r>
              <a:rPr lang="fr-FR" baseline="0"/>
              <a:t>’</a:t>
            </a:r>
            <a:r>
              <a:rPr lang="en-US" baseline="0"/>
              <a:t>t belong to any country, pay no taxes and they inhabit sea. THEY ARE BORN, LIVE AND DIE AT THE SEA without ever settling on land.</a:t>
            </a:r>
            <a:endParaRPr lang="en-US"/>
          </a:p>
          <a:p>
            <a:endParaRPr lang="en-US"/>
          </a:p>
        </p:txBody>
      </p:sp>
      <p:sp>
        <p:nvSpPr>
          <p:cNvPr id="4" name="Slide Number Placeholder 3"/>
          <p:cNvSpPr>
            <a:spLocks noGrp="1"/>
          </p:cNvSpPr>
          <p:nvPr>
            <p:ph type="sldNum" sz="quarter" idx="10"/>
          </p:nvPr>
        </p:nvSpPr>
        <p:spPr/>
        <p:txBody>
          <a:bodyPr/>
          <a:lstStyle/>
          <a:p>
            <a:fld id="{BA3AFC16-ADF7-FD4B-822F-7ED5648A3620}" type="slidenum">
              <a:t>60</a:t>
            </a:fld>
            <a:endParaRPr lang="en-US"/>
          </a:p>
        </p:txBody>
      </p:sp>
    </p:spTree>
    <p:extLst>
      <p:ext uri="{BB962C8B-B14F-4D97-AF65-F5344CB8AC3E}">
        <p14:creationId xmlns:p14="http://schemas.microsoft.com/office/powerpoint/2010/main" val="428300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F5C8CE-8B6A-4AEE-BD7B-F4C26CDD9BC0}" type="slidenum">
              <a:rPr lang="de-CH" smtClean="0"/>
              <a:t>61</a:t>
            </a:fld>
            <a:endParaRPr lang="de-CH"/>
          </a:p>
        </p:txBody>
      </p:sp>
    </p:spTree>
    <p:extLst>
      <p:ext uri="{BB962C8B-B14F-4D97-AF65-F5344CB8AC3E}">
        <p14:creationId xmlns:p14="http://schemas.microsoft.com/office/powerpoint/2010/main" val="184224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224EE11-E488-43C4-A2E0-796FDD84A606}" type="slidenum">
              <a:rPr lang="en-US" smtClean="0"/>
              <a:pPr/>
              <a:t>2</a:t>
            </a:fld>
            <a:endParaRPr lang="en-US"/>
          </a:p>
        </p:txBody>
      </p:sp>
    </p:spTree>
    <p:extLst>
      <p:ext uri="{BB962C8B-B14F-4D97-AF65-F5344CB8AC3E}">
        <p14:creationId xmlns:p14="http://schemas.microsoft.com/office/powerpoint/2010/main" val="171940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key challenge will be to understand the factors contributing to expression diversity. </a:t>
            </a:r>
          </a:p>
          <a:p>
            <a:pPr eaLnBrk="1" hangingPunct="1">
              <a:spcBef>
                <a:spcPct val="0"/>
              </a:spcBef>
            </a:pPr>
            <a:endParaRPr lang="en-US" smtClean="0"/>
          </a:p>
          <a:p>
            <a:pPr eaLnBrk="1" hangingPunct="1">
              <a:spcBef>
                <a:spcPct val="0"/>
              </a:spcBef>
            </a:pPr>
            <a:r>
              <a:rPr lang="en-US" smtClean="0"/>
              <a:t>The first polymorhism to mention is SNPS….</a:t>
            </a:r>
          </a:p>
          <a:p>
            <a:pPr eaLnBrk="1" hangingPunct="1">
              <a:spcBef>
                <a:spcPct val="0"/>
              </a:spcBef>
            </a:pPr>
            <a:endParaRPr lang="en-US" smtClean="0"/>
          </a:p>
          <a:p>
            <a:pPr eaLnBrk="1" hangingPunct="1">
              <a:spcBef>
                <a:spcPct val="0"/>
              </a:spcBef>
            </a:pPr>
            <a:endParaRPr lang="en-US" smtClean="0"/>
          </a:p>
          <a:p>
            <a:pPr eaLnBrk="1" hangingPunct="1">
              <a:spcBef>
                <a:spcPct val="0"/>
              </a:spcBef>
            </a:pPr>
            <a:endParaRPr lang="en-US" smtClean="0"/>
          </a:p>
          <a:p>
            <a:pPr eaLnBrk="1" hangingPunct="1">
              <a:spcBef>
                <a:spcPct val="0"/>
              </a:spcBef>
            </a:pPr>
            <a:r>
              <a:rPr lang="en-US" smtClean="0"/>
              <a:t>Although single nucleotide polymorphisms (SNPs) and structural variants have been intensively studied in the regard of expression diversity, role of tandem repeats in expression divergence remained poorly understood. Characterization of tandem repeat variation in regulatory DNA and its effect on expression is critical for a complete understanding of the genetic basis of phenotypic evolution. </a:t>
            </a:r>
          </a:p>
          <a:p>
            <a:pPr algn="ctr" eaLnBrk="1" hangingPunct="1">
              <a:spcBef>
                <a:spcPct val="0"/>
              </a:spcBef>
            </a:pPr>
            <a:endParaRPr lang="en-US" smtClean="0"/>
          </a:p>
          <a:p>
            <a:pPr eaLnBrk="1" hangingPunct="1">
              <a:spcBef>
                <a:spcPct val="0"/>
              </a:spcBef>
            </a:pPr>
            <a:r>
              <a:rPr lang="en-US" smtClean="0"/>
              <a:t>I therefore propose to examine the influence of tandem repeats on mammalian expression divergence and whether such an association can confer rapid expression evolution. </a:t>
            </a:r>
            <a:endParaRPr lang="de-CH" smtClean="0"/>
          </a:p>
          <a:p>
            <a:pPr algn="ctr" eaLnBrk="1" hangingPunct="1">
              <a:spcBef>
                <a:spcPct val="0"/>
              </a:spcBef>
            </a:pPr>
            <a:endParaRPr lang="en-US" smtClean="0"/>
          </a:p>
        </p:txBody>
      </p:sp>
      <p:sp>
        <p:nvSpPr>
          <p:cNvPr id="204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42EA1341-DC2F-46F6-AACA-E359CC983270}" type="slidenum">
              <a:rPr lang="en-US" smtClean="0"/>
              <a:pPr eaLnBrk="1" hangingPunct="1"/>
              <a:t>10</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key challenge will be to understand the factors contributing to expression diversity. </a:t>
            </a:r>
          </a:p>
          <a:p>
            <a:pPr eaLnBrk="1" hangingPunct="1">
              <a:spcBef>
                <a:spcPct val="0"/>
              </a:spcBef>
            </a:pPr>
            <a:endParaRPr lang="en-US" smtClean="0"/>
          </a:p>
          <a:p>
            <a:pPr eaLnBrk="1" hangingPunct="1">
              <a:spcBef>
                <a:spcPct val="0"/>
              </a:spcBef>
            </a:pPr>
            <a:r>
              <a:rPr lang="en-US" smtClean="0"/>
              <a:t>The first polymorhism to mention is SNPS….</a:t>
            </a:r>
          </a:p>
          <a:p>
            <a:pPr eaLnBrk="1" hangingPunct="1">
              <a:spcBef>
                <a:spcPct val="0"/>
              </a:spcBef>
            </a:pPr>
            <a:endParaRPr lang="en-US" smtClean="0"/>
          </a:p>
          <a:p>
            <a:pPr eaLnBrk="1" hangingPunct="1">
              <a:spcBef>
                <a:spcPct val="0"/>
              </a:spcBef>
            </a:pPr>
            <a:endParaRPr lang="en-US" smtClean="0"/>
          </a:p>
          <a:p>
            <a:pPr eaLnBrk="1" hangingPunct="1">
              <a:spcBef>
                <a:spcPct val="0"/>
              </a:spcBef>
            </a:pPr>
            <a:endParaRPr lang="en-US" smtClean="0"/>
          </a:p>
          <a:p>
            <a:pPr eaLnBrk="1" hangingPunct="1">
              <a:spcBef>
                <a:spcPct val="0"/>
              </a:spcBef>
            </a:pPr>
            <a:r>
              <a:rPr lang="en-US" smtClean="0"/>
              <a:t>Although single nucleotide polymorphisms (SNPs) and structural variants have been intensively studied in the regard of expression diversity, role of tandem repeats in expression divergence remained poorly understood. Characterization of tandem repeat variation in regulatory DNA and its effect on expression is critical for a complete understanding of the genetic basis of phenotypic evolution. </a:t>
            </a:r>
          </a:p>
          <a:p>
            <a:pPr algn="ctr" eaLnBrk="1" hangingPunct="1">
              <a:spcBef>
                <a:spcPct val="0"/>
              </a:spcBef>
            </a:pPr>
            <a:endParaRPr lang="en-US" smtClean="0"/>
          </a:p>
          <a:p>
            <a:pPr eaLnBrk="1" hangingPunct="1">
              <a:spcBef>
                <a:spcPct val="0"/>
              </a:spcBef>
            </a:pPr>
            <a:r>
              <a:rPr lang="en-US" smtClean="0"/>
              <a:t>I therefore propose to examine the influence of tandem repeats on mammalian expression divergence and whether such an association can confer rapid expression evolution. </a:t>
            </a:r>
            <a:endParaRPr lang="de-CH" smtClean="0"/>
          </a:p>
          <a:p>
            <a:pPr algn="ctr" eaLnBrk="1" hangingPunct="1">
              <a:spcBef>
                <a:spcPct val="0"/>
              </a:spcBef>
            </a:pPr>
            <a:endParaRPr lang="en-US" smtClean="0"/>
          </a:p>
        </p:txBody>
      </p:sp>
      <p:sp>
        <p:nvSpPr>
          <p:cNvPr id="204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42EA1341-DC2F-46F6-AACA-E359CC983270}" type="slidenum">
              <a:rPr lang="en-US" smtClean="0"/>
              <a:pPr eaLnBrk="1" hangingPunct="1"/>
              <a:t>11</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key challenge will be to understand the factors contributing to expression diversity. </a:t>
            </a:r>
          </a:p>
          <a:p>
            <a:pPr eaLnBrk="1" hangingPunct="1">
              <a:spcBef>
                <a:spcPct val="0"/>
              </a:spcBef>
            </a:pPr>
            <a:endParaRPr lang="en-US" smtClean="0"/>
          </a:p>
          <a:p>
            <a:pPr eaLnBrk="1" hangingPunct="1">
              <a:spcBef>
                <a:spcPct val="0"/>
              </a:spcBef>
            </a:pPr>
            <a:r>
              <a:rPr lang="en-US" smtClean="0"/>
              <a:t>The first polymorhism to mention is SNPS….</a:t>
            </a:r>
          </a:p>
          <a:p>
            <a:pPr eaLnBrk="1" hangingPunct="1">
              <a:spcBef>
                <a:spcPct val="0"/>
              </a:spcBef>
            </a:pPr>
            <a:endParaRPr lang="en-US" smtClean="0"/>
          </a:p>
          <a:p>
            <a:pPr eaLnBrk="1" hangingPunct="1">
              <a:spcBef>
                <a:spcPct val="0"/>
              </a:spcBef>
            </a:pPr>
            <a:endParaRPr lang="en-US" smtClean="0"/>
          </a:p>
          <a:p>
            <a:pPr eaLnBrk="1" hangingPunct="1">
              <a:spcBef>
                <a:spcPct val="0"/>
              </a:spcBef>
            </a:pPr>
            <a:endParaRPr lang="en-US" smtClean="0"/>
          </a:p>
          <a:p>
            <a:pPr eaLnBrk="1" hangingPunct="1">
              <a:spcBef>
                <a:spcPct val="0"/>
              </a:spcBef>
            </a:pPr>
            <a:r>
              <a:rPr lang="en-US" smtClean="0"/>
              <a:t>Although single nucleotide polymorphisms (SNPs) and structural variants have been intensively studied in the regard of expression diversity, role of tandem repeats in expression divergence remained poorly understood. Characterization of tandem repeat variation in regulatory DNA and its effect on expression is critical for a complete understanding of the genetic basis of phenotypic evolution. </a:t>
            </a:r>
          </a:p>
          <a:p>
            <a:pPr algn="ctr" eaLnBrk="1" hangingPunct="1">
              <a:spcBef>
                <a:spcPct val="0"/>
              </a:spcBef>
            </a:pPr>
            <a:endParaRPr lang="en-US" smtClean="0"/>
          </a:p>
          <a:p>
            <a:pPr eaLnBrk="1" hangingPunct="1">
              <a:spcBef>
                <a:spcPct val="0"/>
              </a:spcBef>
            </a:pPr>
            <a:r>
              <a:rPr lang="en-US" smtClean="0"/>
              <a:t>I therefore propose to examine the influence of tandem repeats on mammalian expression divergence and whether such an association can confer rapid expression evolution. </a:t>
            </a:r>
            <a:endParaRPr lang="de-CH" smtClean="0"/>
          </a:p>
          <a:p>
            <a:pPr algn="ctr" eaLnBrk="1" hangingPunct="1">
              <a:spcBef>
                <a:spcPct val="0"/>
              </a:spcBef>
            </a:pPr>
            <a:endParaRPr lang="en-US" smtClean="0"/>
          </a:p>
        </p:txBody>
      </p:sp>
      <p:sp>
        <p:nvSpPr>
          <p:cNvPr id="204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42EA1341-DC2F-46F6-AACA-E359CC983270}" type="slidenum">
              <a:rPr lang="en-US" smtClean="0"/>
              <a:pPr eaLnBrk="1" hangingPunct="1"/>
              <a:t>15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key challenge will be to understand the factors contributing to expression diversity. </a:t>
            </a:r>
          </a:p>
          <a:p>
            <a:pPr eaLnBrk="1" hangingPunct="1">
              <a:spcBef>
                <a:spcPct val="0"/>
              </a:spcBef>
            </a:pPr>
            <a:endParaRPr lang="en-US" smtClean="0"/>
          </a:p>
          <a:p>
            <a:pPr eaLnBrk="1" hangingPunct="1">
              <a:spcBef>
                <a:spcPct val="0"/>
              </a:spcBef>
            </a:pPr>
            <a:r>
              <a:rPr lang="en-US" smtClean="0"/>
              <a:t>The first polymorhism to mention is SNPS….</a:t>
            </a:r>
          </a:p>
          <a:p>
            <a:pPr eaLnBrk="1" hangingPunct="1">
              <a:spcBef>
                <a:spcPct val="0"/>
              </a:spcBef>
            </a:pPr>
            <a:endParaRPr lang="en-US" smtClean="0"/>
          </a:p>
          <a:p>
            <a:pPr eaLnBrk="1" hangingPunct="1">
              <a:spcBef>
                <a:spcPct val="0"/>
              </a:spcBef>
            </a:pPr>
            <a:endParaRPr lang="en-US" smtClean="0"/>
          </a:p>
          <a:p>
            <a:pPr eaLnBrk="1" hangingPunct="1">
              <a:spcBef>
                <a:spcPct val="0"/>
              </a:spcBef>
            </a:pPr>
            <a:endParaRPr lang="en-US" smtClean="0"/>
          </a:p>
          <a:p>
            <a:pPr eaLnBrk="1" hangingPunct="1">
              <a:spcBef>
                <a:spcPct val="0"/>
              </a:spcBef>
            </a:pPr>
            <a:r>
              <a:rPr lang="en-US" smtClean="0"/>
              <a:t>Although single nucleotide polymorphisms (SNPs) and structural variants have been intensively studied in the regard of expression diversity, role of tandem repeats in expression divergence remained poorly understood. Characterization of tandem repeat variation in regulatory DNA and its effect on expression is critical for a complete understanding of the genetic basis of phenotypic evolution. </a:t>
            </a:r>
          </a:p>
          <a:p>
            <a:pPr algn="ctr" eaLnBrk="1" hangingPunct="1">
              <a:spcBef>
                <a:spcPct val="0"/>
              </a:spcBef>
            </a:pPr>
            <a:endParaRPr lang="en-US" smtClean="0"/>
          </a:p>
          <a:p>
            <a:pPr eaLnBrk="1" hangingPunct="1">
              <a:spcBef>
                <a:spcPct val="0"/>
              </a:spcBef>
            </a:pPr>
            <a:r>
              <a:rPr lang="en-US" smtClean="0"/>
              <a:t>I therefore propose to examine the influence of tandem repeats on mammalian expression divergence and whether such an association can confer rapid expression evolution. </a:t>
            </a:r>
            <a:endParaRPr lang="de-CH" smtClean="0"/>
          </a:p>
          <a:p>
            <a:pPr algn="ctr" eaLnBrk="1" hangingPunct="1">
              <a:spcBef>
                <a:spcPct val="0"/>
              </a:spcBef>
            </a:pPr>
            <a:endParaRPr lang="en-US" smtClean="0"/>
          </a:p>
        </p:txBody>
      </p:sp>
      <p:sp>
        <p:nvSpPr>
          <p:cNvPr id="204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42EA1341-DC2F-46F6-AACA-E359CC983270}" type="slidenum">
              <a:rPr lang="en-US" smtClean="0"/>
              <a:pPr eaLnBrk="1" hangingPunct="1"/>
              <a:t>17</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DNA methylation is an epigenetic modification that does not alter the primary sequence DNA and is critical for normal development and</a:t>
            </a:r>
            <a:r>
              <a:rPr lang="en-US" baseline="0" dirty="0" smtClean="0"/>
              <a:t> gene expression patterns such as imprinting, X- chromosome inactivation and tissue specific methylation</a:t>
            </a:r>
            <a:endParaRPr lang="de-CH" dirty="0"/>
          </a:p>
        </p:txBody>
      </p:sp>
      <p:sp>
        <p:nvSpPr>
          <p:cNvPr id="4" name="Slide Number Placeholder 3"/>
          <p:cNvSpPr>
            <a:spLocks noGrp="1"/>
          </p:cNvSpPr>
          <p:nvPr>
            <p:ph type="sldNum" sz="quarter" idx="10"/>
          </p:nvPr>
        </p:nvSpPr>
        <p:spPr/>
        <p:txBody>
          <a:bodyPr/>
          <a:lstStyle/>
          <a:p>
            <a:fld id="{940DE6A4-6085-084B-A58C-A429D684325E}" type="slidenum">
              <a:rPr lang="en-US" smtClean="0"/>
              <a:t>36</a:t>
            </a:fld>
            <a:endParaRPr lang="en-US"/>
          </a:p>
        </p:txBody>
      </p:sp>
    </p:spTree>
    <p:extLst>
      <p:ext uri="{BB962C8B-B14F-4D97-AF65-F5344CB8AC3E}">
        <p14:creationId xmlns:p14="http://schemas.microsoft.com/office/powerpoint/2010/main" val="2195929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CH" dirty="0" smtClean="0"/>
          </a:p>
        </p:txBody>
      </p:sp>
      <p:sp>
        <p:nvSpPr>
          <p:cNvPr id="215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BA29080D-2984-4EC7-9D68-EF64B8BD0897}" type="slidenum">
              <a:rPr lang="en-US" smtClean="0"/>
              <a:pPr eaLnBrk="1" hangingPunct="1"/>
              <a:t>42</a:t>
            </a:fld>
            <a:endParaRPr lang="en-US" smtClean="0"/>
          </a:p>
        </p:txBody>
      </p:sp>
    </p:spTree>
    <p:extLst>
      <p:ext uri="{BB962C8B-B14F-4D97-AF65-F5344CB8AC3E}">
        <p14:creationId xmlns:p14="http://schemas.microsoft.com/office/powerpoint/2010/main" val="838023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CH" dirty="0" smtClean="0"/>
          </a:p>
        </p:txBody>
      </p:sp>
      <p:sp>
        <p:nvSpPr>
          <p:cNvPr id="215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BA29080D-2984-4EC7-9D68-EF64B8BD0897}" type="slidenum">
              <a:rPr lang="en-US" smtClean="0"/>
              <a:pPr eaLnBrk="1" hangingPunct="1"/>
              <a:t>43</a:t>
            </a:fld>
            <a:endParaRPr lang="en-US" smtClean="0"/>
          </a:p>
        </p:txBody>
      </p:sp>
    </p:spTree>
    <p:extLst>
      <p:ext uri="{BB962C8B-B14F-4D97-AF65-F5344CB8AC3E}">
        <p14:creationId xmlns:p14="http://schemas.microsoft.com/office/powerpoint/2010/main" val="65299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B4389E-EBF5-2641-A903-B8EBB27DACBF}"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121129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B4389E-EBF5-2641-A903-B8EBB27DACBF}"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416474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B4389E-EBF5-2641-A903-B8EBB27DACBF}"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4246895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B4389E-EBF5-2641-A903-B8EBB27DACBF}"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365281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B4389E-EBF5-2641-A903-B8EBB27DACBF}"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110126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B4389E-EBF5-2641-A903-B8EBB27DACBF}"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407875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B4389E-EBF5-2641-A903-B8EBB27DACBF}" type="datetimeFigureOut">
              <a:rPr lang="en-US" smtClean="0"/>
              <a:t>1/29/18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366804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B4389E-EBF5-2641-A903-B8EBB27DACBF}" type="datetimeFigureOut">
              <a:rPr lang="en-US" smtClean="0"/>
              <a:t>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21125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4389E-EBF5-2641-A903-B8EBB27DACBF}" type="datetimeFigureOut">
              <a:rPr lang="en-US" smtClean="0"/>
              <a:t>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2828933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B4389E-EBF5-2641-A903-B8EBB27DACBF}"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3482648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B4389E-EBF5-2641-A903-B8EBB27DACBF}"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8C79D9-CB26-0547-85D7-04E5D0FD0770}" type="slidenum">
              <a:rPr lang="en-US" smtClean="0"/>
              <a:t>‹#›</a:t>
            </a:fld>
            <a:endParaRPr lang="en-US"/>
          </a:p>
        </p:txBody>
      </p:sp>
    </p:spTree>
    <p:extLst>
      <p:ext uri="{BB962C8B-B14F-4D97-AF65-F5344CB8AC3E}">
        <p14:creationId xmlns:p14="http://schemas.microsoft.com/office/powerpoint/2010/main" val="12473293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B4389E-EBF5-2641-A903-B8EBB27DACBF}" type="datetimeFigureOut">
              <a:rPr lang="en-US" smtClean="0"/>
              <a:t>1/29/18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8C79D9-CB26-0547-85D7-04E5D0FD0770}" type="slidenum">
              <a:rPr lang="en-US" smtClean="0"/>
              <a:t>‹#›</a:t>
            </a:fld>
            <a:endParaRPr lang="en-US"/>
          </a:p>
        </p:txBody>
      </p:sp>
    </p:spTree>
    <p:extLst>
      <p:ext uri="{BB962C8B-B14F-4D97-AF65-F5344CB8AC3E}">
        <p14:creationId xmlns:p14="http://schemas.microsoft.com/office/powerpoint/2010/main" val="481431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jpeg"/><Relationship Id="rId8"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 Id="rId3" Type="http://schemas.openxmlformats.org/officeDocument/2006/relationships/image" Target="../media/image60.jpeg"/></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5"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4" Type="http://schemas.microsoft.com/office/2007/relationships/hdphoto" Target="../media/hdphoto1.wdp"/><Relationship Id="rId5" Type="http://schemas.openxmlformats.org/officeDocument/2006/relationships/image" Target="../media/image63.jpe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6.jpeg"/><Relationship Id="rId4" Type="http://schemas.microsoft.com/office/2007/relationships/hdphoto" Target="../media/hdphoto1.wdp"/><Relationship Id="rId5" Type="http://schemas.openxmlformats.org/officeDocument/2006/relationships/image" Target="../media/image63.jpe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8.jpeg"/><Relationship Id="rId9" Type="http://schemas.openxmlformats.org/officeDocument/2006/relationships/image" Target="../media/image69.jpeg"/><Relationship Id="rId10" Type="http://schemas.openxmlformats.org/officeDocument/2006/relationships/image" Target="../media/image7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73.jpe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image" Target="../media/image73.jpe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3.jpeg"/><Relationship Id="rId5"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3.jpeg"/><Relationship Id="rId5"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68.jpeg"/><Relationship Id="rId5" Type="http://schemas.openxmlformats.org/officeDocument/2006/relationships/image" Target="../media/image69.jpeg"/><Relationship Id="rId6" Type="http://schemas.openxmlformats.org/officeDocument/2006/relationships/image" Target="../media/image70.jpe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3"/>
            </a:gs>
            <a:gs pos="100000">
              <a:schemeClr val="accent3"/>
            </a:gs>
            <a:gs pos="100000">
              <a:schemeClr val="accent3"/>
            </a:gs>
          </a:gsLst>
          <a:lin ang="16200000" scaled="0"/>
        </a:gradFill>
        <a:effectLst/>
      </p:bgPr>
    </p:bg>
    <p:spTree>
      <p:nvGrpSpPr>
        <p:cNvPr id="1" name=""/>
        <p:cNvGrpSpPr/>
        <p:nvPr/>
      </p:nvGrpSpPr>
      <p:grpSpPr>
        <a:xfrm>
          <a:off x="0" y="0"/>
          <a:ext cx="0" cy="0"/>
          <a:chOff x="0" y="0"/>
          <a:chExt cx="0" cy="0"/>
        </a:xfrm>
      </p:grpSpPr>
      <p:sp>
        <p:nvSpPr>
          <p:cNvPr id="6" name="Oval 5"/>
          <p:cNvSpPr/>
          <p:nvPr/>
        </p:nvSpPr>
        <p:spPr>
          <a:xfrm>
            <a:off x="3415862" y="1072055"/>
            <a:ext cx="4824247" cy="4928695"/>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Title 1"/>
          <p:cNvSpPr txBox="1">
            <a:spLocks/>
          </p:cNvSpPr>
          <p:nvPr/>
        </p:nvSpPr>
        <p:spPr>
          <a:xfrm>
            <a:off x="-55960" y="237982"/>
            <a:ext cx="7507794" cy="2499087"/>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4000" dirty="0" err="1" smtClean="0">
                <a:effectLst>
                  <a:outerShdw blurRad="50800" dist="38100" dir="2700000" algn="tl" rotWithShape="0">
                    <a:srgbClr val="000000">
                      <a:alpha val="43000"/>
                    </a:srgbClr>
                  </a:outerShdw>
                </a:effectLst>
                <a:latin typeface="American Typewriter"/>
                <a:cs typeface="American Typewriter"/>
              </a:rPr>
              <a:t>Mikrosatelitler</a:t>
            </a:r>
            <a:endParaRPr lang="en-US" sz="4000" dirty="0">
              <a:effectLst>
                <a:outerShdw blurRad="50800" dist="38100" dir="2700000" algn="tl" rotWithShape="0">
                  <a:srgbClr val="000000">
                    <a:alpha val="43000"/>
                  </a:srgbClr>
                </a:outerShdw>
              </a:effectLst>
              <a:latin typeface="American Typewriter"/>
              <a:cs typeface="American Typewriter"/>
            </a:endParaRPr>
          </a:p>
          <a:p>
            <a:pPr algn="r"/>
            <a:r>
              <a:rPr lang="en-US" sz="4000" dirty="0" err="1">
                <a:effectLst>
                  <a:outerShdw blurRad="50800" dist="38100" dir="2700000" algn="tl" rotWithShape="0">
                    <a:srgbClr val="000000">
                      <a:alpha val="43000"/>
                    </a:srgbClr>
                  </a:outerShdw>
                </a:effectLst>
                <a:latin typeface="American Typewriter"/>
                <a:cs typeface="American Typewriter"/>
              </a:rPr>
              <a:t>v</a:t>
            </a:r>
            <a:r>
              <a:rPr lang="en-US" sz="4000" dirty="0" err="1" smtClean="0">
                <a:effectLst>
                  <a:outerShdw blurRad="50800" dist="38100" dir="2700000" algn="tl" rotWithShape="0">
                    <a:srgbClr val="000000">
                      <a:alpha val="43000"/>
                    </a:srgbClr>
                  </a:outerShdw>
                </a:effectLst>
                <a:latin typeface="American Typewriter"/>
                <a:cs typeface="American Typewriter"/>
              </a:rPr>
              <a:t>e</a:t>
            </a:r>
            <a:r>
              <a:rPr lang="en-US" sz="4000" dirty="0" smtClean="0">
                <a:effectLst>
                  <a:outerShdw blurRad="50800" dist="38100" dir="2700000" algn="tl" rotWithShape="0">
                    <a:srgbClr val="000000">
                      <a:alpha val="43000"/>
                    </a:srgbClr>
                  </a:outerShdw>
                </a:effectLst>
                <a:latin typeface="American Typewriter"/>
                <a:cs typeface="American Typewriter"/>
              </a:rPr>
              <a:t> </a:t>
            </a:r>
            <a:r>
              <a:rPr lang="en-US" sz="4000" dirty="0" err="1" smtClean="0">
                <a:effectLst>
                  <a:outerShdw blurRad="50800" dist="38100" dir="2700000" algn="tl" rotWithShape="0">
                    <a:srgbClr val="000000">
                      <a:alpha val="43000"/>
                    </a:srgbClr>
                  </a:outerShdw>
                </a:effectLst>
                <a:latin typeface="American Typewriter"/>
                <a:cs typeface="American Typewriter"/>
              </a:rPr>
              <a:t>kopya</a:t>
            </a:r>
            <a:r>
              <a:rPr lang="en-US" sz="4000" dirty="0" smtClean="0">
                <a:effectLst>
                  <a:outerShdw blurRad="50800" dist="38100" dir="2700000" algn="tl" rotWithShape="0">
                    <a:srgbClr val="000000">
                      <a:alpha val="43000"/>
                    </a:srgbClr>
                  </a:outerShdw>
                </a:effectLst>
                <a:latin typeface="American Typewriter"/>
                <a:cs typeface="American Typewriter"/>
              </a:rPr>
              <a:t> </a:t>
            </a:r>
            <a:r>
              <a:rPr lang="en-US" sz="4000" dirty="0" err="1" smtClean="0">
                <a:effectLst>
                  <a:outerShdw blurRad="50800" dist="38100" dir="2700000" algn="tl" rotWithShape="0">
                    <a:srgbClr val="000000">
                      <a:alpha val="43000"/>
                    </a:srgbClr>
                  </a:outerShdw>
                </a:effectLst>
                <a:latin typeface="American Typewriter"/>
                <a:cs typeface="American Typewriter"/>
              </a:rPr>
              <a:t>sayisi</a:t>
            </a:r>
            <a:r>
              <a:rPr lang="en-US" sz="4000" dirty="0" smtClean="0">
                <a:effectLst>
                  <a:outerShdw blurRad="50800" dist="38100" dir="2700000" algn="tl" rotWithShape="0">
                    <a:srgbClr val="000000">
                      <a:alpha val="43000"/>
                    </a:srgbClr>
                  </a:outerShdw>
                </a:effectLst>
                <a:latin typeface="American Typewriter"/>
                <a:cs typeface="American Typewriter"/>
              </a:rPr>
              <a:t> </a:t>
            </a:r>
            <a:r>
              <a:rPr lang="en-US" sz="4000" dirty="0" err="1" smtClean="0">
                <a:effectLst>
                  <a:outerShdw blurRad="50800" dist="38100" dir="2700000" algn="tl" rotWithShape="0">
                    <a:srgbClr val="000000">
                      <a:alpha val="43000"/>
                    </a:srgbClr>
                  </a:outerShdw>
                </a:effectLst>
                <a:latin typeface="American Typewriter"/>
                <a:cs typeface="American Typewriter"/>
              </a:rPr>
              <a:t>mutasyonlari</a:t>
            </a:r>
            <a:endParaRPr lang="en-US" sz="4000" dirty="0">
              <a:effectLst>
                <a:outerShdw blurRad="50800" dist="38100" dir="2700000" algn="tl" rotWithShape="0">
                  <a:srgbClr val="000000">
                    <a:alpha val="43000"/>
                  </a:srgbClr>
                </a:outerShdw>
              </a:effectLst>
              <a:latin typeface="American Typewriter"/>
              <a:cs typeface="American Typewriter"/>
            </a:endParaRPr>
          </a:p>
        </p:txBody>
      </p:sp>
      <p:grpSp>
        <p:nvGrpSpPr>
          <p:cNvPr id="5" name="Group 4"/>
          <p:cNvGrpSpPr/>
          <p:nvPr/>
        </p:nvGrpSpPr>
        <p:grpSpPr>
          <a:xfrm>
            <a:off x="3776716" y="2289393"/>
            <a:ext cx="4102538" cy="2494017"/>
            <a:chOff x="204611" y="88900"/>
            <a:chExt cx="3670300" cy="2222500"/>
          </a:xfrm>
        </p:grpSpPr>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04611" y="88900"/>
              <a:ext cx="3670300" cy="2222500"/>
            </a:xfrm>
            <a:prstGeom prst="rect">
              <a:avLst/>
            </a:prstGeom>
          </p:spPr>
        </p:pic>
        <p:sp>
          <p:nvSpPr>
            <p:cNvPr id="8" name="Rectangle 7"/>
            <p:cNvSpPr/>
            <p:nvPr/>
          </p:nvSpPr>
          <p:spPr>
            <a:xfrm>
              <a:off x="730021" y="1439333"/>
              <a:ext cx="2290061" cy="872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9" name="Straight Connector 8"/>
            <p:cNvCxnSpPr/>
            <p:nvPr/>
          </p:nvCxnSpPr>
          <p:spPr>
            <a:xfrm flipV="1">
              <a:off x="730021" y="1649970"/>
              <a:ext cx="2290061" cy="5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730021" y="2217363"/>
              <a:ext cx="2290061" cy="500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03106" y="1627218"/>
              <a:ext cx="1357871" cy="274270"/>
            </a:xfrm>
            <a:prstGeom prst="rect">
              <a:avLst/>
            </a:prstGeom>
            <a:noFill/>
          </p:spPr>
          <p:txBody>
            <a:bodyPr wrap="square" rtlCol="0">
              <a:spAutoFit/>
            </a:bodyPr>
            <a:lstStyle/>
            <a:p>
              <a:r>
                <a:rPr lang="en-US" sz="1400">
                  <a:solidFill>
                    <a:schemeClr val="accent1"/>
                  </a:solidFill>
                </a:rPr>
                <a:t>T </a:t>
              </a:r>
              <a:r>
                <a:rPr lang="en-US" sz="1400">
                  <a:solidFill>
                    <a:schemeClr val="bg1"/>
                  </a:solidFill>
                </a:rPr>
                <a:t>A</a:t>
              </a:r>
              <a:r>
                <a:rPr lang="en-US" sz="1400">
                  <a:solidFill>
                    <a:schemeClr val="accent1"/>
                  </a:solidFill>
                </a:rPr>
                <a:t> T </a:t>
              </a:r>
              <a:r>
                <a:rPr lang="en-US" sz="1400">
                  <a:solidFill>
                    <a:srgbClr val="FFFFFF"/>
                  </a:solidFill>
                </a:rPr>
                <a:t>A</a:t>
              </a:r>
              <a:r>
                <a:rPr lang="en-US" sz="1400">
                  <a:solidFill>
                    <a:schemeClr val="accent1"/>
                  </a:solidFill>
                </a:rPr>
                <a:t> T </a:t>
              </a:r>
              <a:r>
                <a:rPr lang="en-US" sz="1400">
                  <a:solidFill>
                    <a:srgbClr val="FFFFFF"/>
                  </a:solidFill>
                </a:rPr>
                <a:t>A</a:t>
              </a:r>
              <a:r>
                <a:rPr lang="en-US" sz="1400">
                  <a:solidFill>
                    <a:srgbClr val="AFE19B"/>
                  </a:solidFill>
                </a:rPr>
                <a:t> </a:t>
              </a:r>
              <a:r>
                <a:rPr lang="en-US" sz="1400">
                  <a:solidFill>
                    <a:schemeClr val="accent1"/>
                  </a:solidFill>
                </a:rPr>
                <a:t>T </a:t>
              </a:r>
              <a:r>
                <a:rPr lang="en-US" sz="1400">
                  <a:solidFill>
                    <a:srgbClr val="FFFFFF"/>
                  </a:solidFill>
                </a:rPr>
                <a:t>A</a:t>
              </a:r>
              <a:r>
                <a:rPr lang="en-US" sz="1400">
                  <a:solidFill>
                    <a:srgbClr val="AFE19B"/>
                  </a:solidFill>
                </a:rPr>
                <a:t>  </a:t>
              </a:r>
              <a:r>
                <a:rPr lang="en-US" sz="1400">
                  <a:solidFill>
                    <a:schemeClr val="accent1"/>
                  </a:solidFill>
                </a:rPr>
                <a:t> </a:t>
              </a:r>
            </a:p>
          </p:txBody>
        </p:sp>
        <p:sp>
          <p:nvSpPr>
            <p:cNvPr id="12" name="TextBox 11"/>
            <p:cNvSpPr txBox="1"/>
            <p:nvPr/>
          </p:nvSpPr>
          <p:spPr>
            <a:xfrm>
              <a:off x="679182" y="1779251"/>
              <a:ext cx="1311691" cy="274270"/>
            </a:xfrm>
            <a:prstGeom prst="rect">
              <a:avLst/>
            </a:prstGeom>
            <a:noFill/>
          </p:spPr>
          <p:txBody>
            <a:bodyPr wrap="square" rtlCol="0">
              <a:spAutoFit/>
            </a:bodyPr>
            <a:lstStyle/>
            <a:p>
              <a:r>
                <a:rPr lang="en-US" sz="1400">
                  <a:solidFill>
                    <a:srgbClr val="FFFFFF"/>
                  </a:solidFill>
                </a:rPr>
                <a:t>A</a:t>
              </a:r>
              <a:r>
                <a:rPr lang="en-US" sz="1400">
                  <a:solidFill>
                    <a:schemeClr val="accent2"/>
                  </a:solidFill>
                </a:rPr>
                <a:t> </a:t>
              </a:r>
              <a:r>
                <a:rPr lang="en-US" sz="1400">
                  <a:solidFill>
                    <a:schemeClr val="accent1"/>
                  </a:solidFill>
                </a:rPr>
                <a:t>U</a:t>
              </a:r>
              <a:r>
                <a:rPr lang="en-US" sz="1400">
                  <a:solidFill>
                    <a:schemeClr val="accent2"/>
                  </a:solidFill>
                </a:rPr>
                <a:t> </a:t>
              </a:r>
              <a:r>
                <a:rPr lang="en-US" sz="1400">
                  <a:solidFill>
                    <a:srgbClr val="FFFFFF"/>
                  </a:solidFill>
                </a:rPr>
                <a:t>A</a:t>
              </a:r>
              <a:r>
                <a:rPr lang="en-US" sz="1400">
                  <a:solidFill>
                    <a:schemeClr val="accent2"/>
                  </a:solidFill>
                </a:rPr>
                <a:t> </a:t>
              </a:r>
              <a:r>
                <a:rPr lang="en-US" sz="1400">
                  <a:solidFill>
                    <a:srgbClr val="4F81BD"/>
                  </a:solidFill>
                </a:rPr>
                <a:t>U</a:t>
              </a:r>
              <a:r>
                <a:rPr lang="en-US" sz="1400">
                  <a:solidFill>
                    <a:schemeClr val="accent2"/>
                  </a:solidFill>
                </a:rPr>
                <a:t> </a:t>
              </a:r>
              <a:r>
                <a:rPr lang="en-US" sz="1400">
                  <a:solidFill>
                    <a:srgbClr val="FFFFFF"/>
                  </a:solidFill>
                </a:rPr>
                <a:t>A</a:t>
              </a:r>
              <a:r>
                <a:rPr lang="en-US" sz="1400">
                  <a:solidFill>
                    <a:schemeClr val="accent2"/>
                  </a:solidFill>
                </a:rPr>
                <a:t> </a:t>
              </a:r>
              <a:r>
                <a:rPr lang="en-US" sz="1400">
                  <a:solidFill>
                    <a:srgbClr val="4F81BD"/>
                  </a:solidFill>
                </a:rPr>
                <a:t>U</a:t>
              </a:r>
              <a:r>
                <a:rPr lang="en-US" sz="1400">
                  <a:solidFill>
                    <a:schemeClr val="accent2"/>
                  </a:solidFill>
                </a:rPr>
                <a:t> </a:t>
              </a:r>
              <a:r>
                <a:rPr lang="en-US" sz="1400">
                  <a:solidFill>
                    <a:srgbClr val="FFFFFF"/>
                  </a:solidFill>
                </a:rPr>
                <a:t>A</a:t>
              </a:r>
              <a:r>
                <a:rPr lang="en-US" sz="1400">
                  <a:solidFill>
                    <a:srgbClr val="AFE19B"/>
                  </a:solidFill>
                </a:rPr>
                <a:t> </a:t>
              </a:r>
              <a:r>
                <a:rPr lang="en-US" sz="1400">
                  <a:solidFill>
                    <a:srgbClr val="4F81BD"/>
                  </a:solidFill>
                </a:rPr>
                <a:t>U</a:t>
              </a:r>
              <a:r>
                <a:rPr lang="en-US" sz="1400">
                  <a:solidFill>
                    <a:schemeClr val="accent2"/>
                  </a:solidFill>
                </a:rPr>
                <a:t> </a:t>
              </a:r>
              <a:r>
                <a:rPr lang="en-US" sz="1400">
                  <a:solidFill>
                    <a:srgbClr val="AFE19B"/>
                  </a:solidFill>
                </a:rPr>
                <a:t> </a:t>
              </a:r>
            </a:p>
          </p:txBody>
        </p:sp>
        <p:cxnSp>
          <p:nvCxnSpPr>
            <p:cNvPr id="13" name="Straight Connector 12"/>
            <p:cNvCxnSpPr/>
            <p:nvPr/>
          </p:nvCxnSpPr>
          <p:spPr>
            <a:xfrm>
              <a:off x="699313" y="1994770"/>
              <a:ext cx="1482265" cy="0"/>
            </a:xfrm>
            <a:prstGeom prst="line">
              <a:avLst/>
            </a:prstGeom>
            <a:ln>
              <a:solidFill>
                <a:schemeClr val="accent3">
                  <a:lumMod val="75000"/>
                </a:schemeClr>
              </a:solidFill>
            </a:ln>
          </p:spPr>
          <p:style>
            <a:lnRef idx="2">
              <a:schemeClr val="accent3"/>
            </a:lnRef>
            <a:fillRef idx="0">
              <a:schemeClr val="accent3"/>
            </a:fillRef>
            <a:effectRef idx="1">
              <a:schemeClr val="accent3"/>
            </a:effectRef>
            <a:fontRef idx="minor">
              <a:schemeClr val="tx1"/>
            </a:fontRef>
          </p:style>
        </p:cxnSp>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flipH="1">
              <a:off x="1601046" y="1439333"/>
              <a:ext cx="918666" cy="689000"/>
            </a:xfrm>
            <a:prstGeom prst="rect">
              <a:avLst/>
            </a:prstGeom>
          </p:spPr>
        </p:pic>
      </p:grpSp>
      <p:sp>
        <p:nvSpPr>
          <p:cNvPr id="17" name="Subtitle 2"/>
          <p:cNvSpPr txBox="1">
            <a:spLocks/>
          </p:cNvSpPr>
          <p:nvPr/>
        </p:nvSpPr>
        <p:spPr>
          <a:xfrm>
            <a:off x="158040" y="5465745"/>
            <a:ext cx="4800600" cy="1314450"/>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err="1">
                <a:solidFill>
                  <a:schemeClr val="tx1">
                    <a:lumMod val="50000"/>
                    <a:lumOff val="50000"/>
                  </a:schemeClr>
                </a:solidFill>
                <a:latin typeface="American Typewriter"/>
                <a:cs typeface="American Typewriter"/>
              </a:rPr>
              <a:t>Tugce</a:t>
            </a:r>
            <a:r>
              <a:rPr lang="en-US" sz="2400" dirty="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Bilgin</a:t>
            </a:r>
            <a:r>
              <a:rPr lang="en-US" sz="2400" dirty="0" smtClean="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Sonay</a:t>
            </a:r>
            <a:endParaRPr lang="en-US" sz="2400" dirty="0" smtClean="0">
              <a:solidFill>
                <a:schemeClr val="tx1">
                  <a:lumMod val="50000"/>
                  <a:lumOff val="50000"/>
                </a:schemeClr>
              </a:solidFill>
              <a:latin typeface="American Typewriter"/>
              <a:cs typeface="American Typewriter"/>
            </a:endParaRPr>
          </a:p>
          <a:p>
            <a:pPr marL="0" indent="0">
              <a:buNone/>
            </a:pPr>
            <a:r>
              <a:rPr lang="en-US" sz="2400" dirty="0" err="1" smtClean="0">
                <a:solidFill>
                  <a:schemeClr val="tx1">
                    <a:lumMod val="50000"/>
                    <a:lumOff val="50000"/>
                  </a:schemeClr>
                </a:solidFill>
                <a:latin typeface="American Typewriter"/>
                <a:cs typeface="American Typewriter"/>
              </a:rPr>
              <a:t>Evrimsel</a:t>
            </a:r>
            <a:r>
              <a:rPr lang="en-US" sz="2400" dirty="0" smtClean="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Genombilim</a:t>
            </a:r>
            <a:r>
              <a:rPr lang="en-US" sz="2400" dirty="0" smtClean="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Kisokulu</a:t>
            </a:r>
            <a:r>
              <a:rPr lang="en-US" sz="2400" dirty="0" smtClean="0">
                <a:solidFill>
                  <a:schemeClr val="tx1">
                    <a:lumMod val="50000"/>
                    <a:lumOff val="50000"/>
                  </a:schemeClr>
                </a:solidFill>
                <a:latin typeface="American Typewriter"/>
                <a:cs typeface="American Typewriter"/>
              </a:rPr>
              <a:t> 2018</a:t>
            </a:r>
            <a:endParaRPr lang="en-US" sz="2400" dirty="0">
              <a:solidFill>
                <a:schemeClr val="tx1">
                  <a:lumMod val="50000"/>
                  <a:lumOff val="50000"/>
                </a:schemeClr>
              </a:solidFill>
              <a:latin typeface="American Typewriter"/>
              <a:cs typeface="American Typewriter"/>
            </a:endParaRPr>
          </a:p>
        </p:txBody>
      </p:sp>
    </p:spTree>
    <p:extLst>
      <p:ext uri="{BB962C8B-B14F-4D97-AF65-F5344CB8AC3E}">
        <p14:creationId xmlns:p14="http://schemas.microsoft.com/office/powerpoint/2010/main" val="28925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9552" y="1484784"/>
            <a:ext cx="4608512" cy="3416320"/>
          </a:xfrm>
          <a:prstGeom prst="rect">
            <a:avLst/>
          </a:prstGeom>
          <a:noFill/>
        </p:spPr>
        <p:txBody>
          <a:bodyPr wrap="square">
            <a:spAutoFit/>
          </a:bodyPr>
          <a:lstStyle/>
          <a:p>
            <a:pPr marL="285750" indent="-285750" fontAlgn="auto">
              <a:spcBef>
                <a:spcPts val="0"/>
              </a:spcBef>
              <a:spcAft>
                <a:spcPts val="0"/>
              </a:spcAft>
              <a:buFontTx/>
              <a:buChar char="-"/>
              <a:defRPr/>
            </a:pPr>
            <a:r>
              <a:rPr lang="en-US" b="1" dirty="0">
                <a:solidFill>
                  <a:srgbClr val="376092"/>
                </a:solidFill>
              </a:rPr>
              <a:t>Single Nucleotide </a:t>
            </a:r>
            <a:r>
              <a:rPr lang="en-US" b="1" dirty="0" smtClean="0">
                <a:solidFill>
                  <a:srgbClr val="376092"/>
                </a:solidFill>
              </a:rPr>
              <a:t>Polymorphism – SNP</a:t>
            </a:r>
            <a:endParaRPr lang="en-US" b="1" dirty="0">
              <a:solidFill>
                <a:srgbClr val="376092"/>
              </a:solidFill>
            </a:endParaRPr>
          </a:p>
          <a:p>
            <a:pPr fontAlgn="auto">
              <a:spcBef>
                <a:spcPts val="0"/>
              </a:spcBef>
              <a:spcAft>
                <a:spcPts val="0"/>
              </a:spcAft>
              <a:defRPr/>
            </a:pPr>
            <a:r>
              <a:rPr lang="en-US" dirty="0" smtClean="0">
                <a:solidFill>
                  <a:srgbClr val="376092"/>
                </a:solidFill>
              </a:rPr>
              <a:t>10</a:t>
            </a:r>
            <a:r>
              <a:rPr lang="en-US" dirty="0">
                <a:solidFill>
                  <a:srgbClr val="376092"/>
                </a:solidFill>
              </a:rPr>
              <a:t>-</a:t>
            </a:r>
            <a:r>
              <a:rPr lang="en-US" dirty="0" smtClean="0">
                <a:solidFill>
                  <a:srgbClr val="376092"/>
                </a:solidFill>
              </a:rPr>
              <a:t>100 </a:t>
            </a:r>
            <a:r>
              <a:rPr lang="en-US" dirty="0" err="1" smtClean="0">
                <a:solidFill>
                  <a:srgbClr val="376092"/>
                </a:solidFill>
              </a:rPr>
              <a:t>milyon</a:t>
            </a:r>
            <a:r>
              <a:rPr lang="en-US" dirty="0" smtClean="0">
                <a:solidFill>
                  <a:srgbClr val="376092"/>
                </a:solidFill>
              </a:rPr>
              <a:t> </a:t>
            </a:r>
            <a:r>
              <a:rPr lang="en-US" dirty="0" err="1" smtClean="0">
                <a:solidFill>
                  <a:srgbClr val="376092"/>
                </a:solidFill>
              </a:rPr>
              <a:t>nukleotitte</a:t>
            </a:r>
            <a:r>
              <a:rPr lang="en-US" dirty="0" smtClean="0">
                <a:solidFill>
                  <a:srgbClr val="376092"/>
                </a:solidFill>
              </a:rPr>
              <a:t> de </a:t>
            </a:r>
            <a:r>
              <a:rPr lang="en-US" dirty="0" err="1" smtClean="0">
                <a:solidFill>
                  <a:srgbClr val="376092"/>
                </a:solidFill>
              </a:rPr>
              <a:t>bir</a:t>
            </a:r>
            <a:r>
              <a:rPr lang="en-US" dirty="0" smtClean="0">
                <a:solidFill>
                  <a:srgbClr val="376092"/>
                </a:solidFill>
              </a:rPr>
              <a:t> </a:t>
            </a:r>
            <a:r>
              <a:rPr lang="en-US" dirty="0" err="1" smtClean="0">
                <a:solidFill>
                  <a:srgbClr val="376092"/>
                </a:solidFill>
              </a:rPr>
              <a:t>mutasyon</a:t>
            </a:r>
            <a:endParaRPr lang="en-US" dirty="0" smtClean="0">
              <a:solidFill>
                <a:srgbClr val="376092"/>
              </a:solidFill>
            </a:endParaRPr>
          </a:p>
          <a:p>
            <a:pPr fontAlgn="auto">
              <a:spcBef>
                <a:spcPts val="0"/>
              </a:spcBef>
              <a:spcAft>
                <a:spcPts val="0"/>
              </a:spcAft>
              <a:defRPr/>
            </a:pPr>
            <a:endParaRPr lang="en-US" dirty="0">
              <a:solidFill>
                <a:srgbClr val="376092"/>
              </a:solidFill>
            </a:endParaRPr>
          </a:p>
          <a:p>
            <a:pPr marL="285750" indent="-285750">
              <a:buFontTx/>
              <a:buChar char="-"/>
              <a:defRPr/>
            </a:pPr>
            <a:r>
              <a:rPr lang="en-US" b="1" dirty="0" err="1" smtClean="0">
                <a:solidFill>
                  <a:srgbClr val="376092"/>
                </a:solidFill>
              </a:rPr>
              <a:t>Yapisal</a:t>
            </a:r>
            <a:r>
              <a:rPr lang="en-US" b="1" dirty="0" smtClean="0">
                <a:solidFill>
                  <a:srgbClr val="376092"/>
                </a:solidFill>
              </a:rPr>
              <a:t> </a:t>
            </a:r>
            <a:r>
              <a:rPr lang="en-US" b="1" dirty="0" err="1" smtClean="0">
                <a:solidFill>
                  <a:srgbClr val="376092"/>
                </a:solidFill>
              </a:rPr>
              <a:t>Cesitlilik</a:t>
            </a:r>
            <a:r>
              <a:rPr lang="en-US" dirty="0" smtClean="0">
                <a:solidFill>
                  <a:srgbClr val="376092"/>
                </a:solidFill>
              </a:rPr>
              <a:t> –</a:t>
            </a:r>
            <a:r>
              <a:rPr lang="en-US" dirty="0" err="1" smtClean="0">
                <a:solidFill>
                  <a:srgbClr val="376092"/>
                </a:solidFill>
              </a:rPr>
              <a:t>silinmeler</a:t>
            </a:r>
            <a:r>
              <a:rPr lang="en-US" dirty="0" smtClean="0">
                <a:solidFill>
                  <a:srgbClr val="376092"/>
                </a:solidFill>
              </a:rPr>
              <a:t> </a:t>
            </a:r>
            <a:r>
              <a:rPr lang="en-US" dirty="0" err="1" smtClean="0">
                <a:solidFill>
                  <a:srgbClr val="376092"/>
                </a:solidFill>
              </a:rPr>
              <a:t>ve</a:t>
            </a:r>
            <a:r>
              <a:rPr lang="en-US" dirty="0" smtClean="0">
                <a:solidFill>
                  <a:srgbClr val="376092"/>
                </a:solidFill>
              </a:rPr>
              <a:t> </a:t>
            </a:r>
            <a:r>
              <a:rPr lang="en-US" dirty="0" err="1" smtClean="0">
                <a:solidFill>
                  <a:srgbClr val="376092"/>
                </a:solidFill>
              </a:rPr>
              <a:t>eklenmeler</a:t>
            </a:r>
            <a:r>
              <a:rPr lang="en-US" dirty="0" smtClean="0">
                <a:solidFill>
                  <a:srgbClr val="376092"/>
                </a:solidFill>
              </a:rPr>
              <a:t> (</a:t>
            </a:r>
            <a:r>
              <a:rPr lang="en-US" dirty="0" err="1" smtClean="0">
                <a:solidFill>
                  <a:srgbClr val="376092"/>
                </a:solidFill>
              </a:rPr>
              <a:t>indel</a:t>
            </a:r>
            <a:r>
              <a:rPr lang="en-US" dirty="0" smtClean="0">
                <a:solidFill>
                  <a:srgbClr val="376092"/>
                </a:solidFill>
              </a:rPr>
              <a:t>) </a:t>
            </a:r>
            <a:r>
              <a:rPr lang="en-US" dirty="0" err="1" smtClean="0">
                <a:solidFill>
                  <a:srgbClr val="376092"/>
                </a:solidFill>
              </a:rPr>
              <a:t>insan</a:t>
            </a:r>
            <a:r>
              <a:rPr lang="en-US" dirty="0" smtClean="0">
                <a:solidFill>
                  <a:srgbClr val="376092"/>
                </a:solidFill>
              </a:rPr>
              <a:t> </a:t>
            </a:r>
            <a:r>
              <a:rPr lang="en-US" dirty="0" err="1" smtClean="0">
                <a:solidFill>
                  <a:srgbClr val="376092"/>
                </a:solidFill>
              </a:rPr>
              <a:t>genomunun</a:t>
            </a:r>
            <a:r>
              <a:rPr lang="en-US" dirty="0" smtClean="0">
                <a:solidFill>
                  <a:srgbClr val="376092"/>
                </a:solidFill>
              </a:rPr>
              <a:t> </a:t>
            </a:r>
            <a:r>
              <a:rPr lang="en-US" dirty="0" err="1" smtClean="0">
                <a:solidFill>
                  <a:srgbClr val="376092"/>
                </a:solidFill>
              </a:rPr>
              <a:t>yuzde</a:t>
            </a:r>
            <a:r>
              <a:rPr lang="en-US" dirty="0" smtClean="0">
                <a:solidFill>
                  <a:srgbClr val="376092"/>
                </a:solidFill>
              </a:rPr>
              <a:t> </a:t>
            </a:r>
            <a:r>
              <a:rPr lang="en-US" dirty="0" err="1" smtClean="0">
                <a:solidFill>
                  <a:srgbClr val="376092"/>
                </a:solidFill>
              </a:rPr>
              <a:t>besi</a:t>
            </a:r>
            <a:endParaRPr lang="en-US" dirty="0" smtClean="0">
              <a:solidFill>
                <a:srgbClr val="376092"/>
              </a:solidFill>
            </a:endParaRPr>
          </a:p>
          <a:p>
            <a:pPr marL="285750" indent="-285750">
              <a:buFontTx/>
              <a:buChar char="-"/>
              <a:defRPr/>
            </a:pPr>
            <a:endParaRPr lang="en-US" dirty="0">
              <a:solidFill>
                <a:srgbClr val="376092"/>
              </a:solidFill>
            </a:endParaRPr>
          </a:p>
          <a:p>
            <a:pPr marL="285750" indent="-285750" fontAlgn="auto">
              <a:spcBef>
                <a:spcPts val="0"/>
              </a:spcBef>
              <a:spcAft>
                <a:spcPts val="0"/>
              </a:spcAft>
              <a:buFontTx/>
              <a:buChar char="-"/>
              <a:defRPr/>
            </a:pPr>
            <a:r>
              <a:rPr lang="en-US" b="1" dirty="0" err="1" smtClean="0">
                <a:solidFill>
                  <a:schemeClr val="accent2"/>
                </a:solidFill>
              </a:rPr>
              <a:t>Mikrosatelitler</a:t>
            </a:r>
            <a:endParaRPr lang="en-US" dirty="0">
              <a:solidFill>
                <a:schemeClr val="accent2"/>
              </a:solidFill>
            </a:endParaRPr>
          </a:p>
          <a:p>
            <a:pPr fontAlgn="auto">
              <a:spcBef>
                <a:spcPts val="0"/>
              </a:spcBef>
              <a:spcAft>
                <a:spcPts val="0"/>
              </a:spcAft>
              <a:defRPr/>
            </a:pPr>
            <a:r>
              <a:rPr lang="en-US" dirty="0" err="1" smtClean="0">
                <a:solidFill>
                  <a:schemeClr val="accent2"/>
                </a:solidFill>
              </a:rPr>
              <a:t>Fonksiyonel</a:t>
            </a:r>
            <a:r>
              <a:rPr lang="en-US" dirty="0" smtClean="0">
                <a:solidFill>
                  <a:schemeClr val="accent2"/>
                </a:solidFill>
              </a:rPr>
              <a:t> </a:t>
            </a:r>
            <a:r>
              <a:rPr lang="en-US" dirty="0" err="1" smtClean="0">
                <a:solidFill>
                  <a:schemeClr val="accent2"/>
                </a:solidFill>
              </a:rPr>
              <a:t>degisikliklerin</a:t>
            </a:r>
            <a:r>
              <a:rPr lang="en-US" dirty="0" smtClean="0">
                <a:solidFill>
                  <a:schemeClr val="accent2"/>
                </a:solidFill>
              </a:rPr>
              <a:t> </a:t>
            </a:r>
            <a:r>
              <a:rPr lang="en-US" dirty="0" err="1" smtClean="0">
                <a:solidFill>
                  <a:schemeClr val="accent2"/>
                </a:solidFill>
              </a:rPr>
              <a:t>yuzde</a:t>
            </a:r>
            <a:r>
              <a:rPr lang="en-US" dirty="0" smtClean="0">
                <a:solidFill>
                  <a:schemeClr val="accent2"/>
                </a:solidFill>
              </a:rPr>
              <a:t> 15-20si</a:t>
            </a:r>
            <a:endParaRPr lang="en-US" dirty="0">
              <a:solidFill>
                <a:schemeClr val="accent2"/>
              </a:solidFill>
            </a:endParaRPr>
          </a:p>
          <a:p>
            <a:pPr fontAlgn="auto">
              <a:spcBef>
                <a:spcPts val="0"/>
              </a:spcBef>
              <a:spcAft>
                <a:spcPts val="0"/>
              </a:spcAft>
              <a:defRPr/>
            </a:pPr>
            <a:endParaRPr lang="en-US" dirty="0">
              <a:solidFill>
                <a:srgbClr val="376092"/>
              </a:solidFill>
            </a:endParaRPr>
          </a:p>
          <a:p>
            <a:pPr fontAlgn="auto">
              <a:spcBef>
                <a:spcPts val="0"/>
              </a:spcBef>
              <a:spcAft>
                <a:spcPts val="0"/>
              </a:spcAft>
              <a:defRPr/>
            </a:pPr>
            <a:r>
              <a:rPr lang="en-US" b="1" dirty="0">
                <a:solidFill>
                  <a:srgbClr val="00B050"/>
                </a:solidFill>
              </a:rPr>
              <a:t>…ATTTA</a:t>
            </a:r>
            <a:r>
              <a:rPr lang="en-US" b="1" dirty="0">
                <a:solidFill>
                  <a:srgbClr val="376092"/>
                </a:solidFill>
              </a:rPr>
              <a:t>ATTTA</a:t>
            </a:r>
            <a:r>
              <a:rPr lang="en-US" b="1" dirty="0">
                <a:solidFill>
                  <a:srgbClr val="7030A0"/>
                </a:solidFill>
              </a:rPr>
              <a:t>ATTTA</a:t>
            </a:r>
            <a:r>
              <a:rPr lang="en-US" b="1" dirty="0">
                <a:solidFill>
                  <a:srgbClr val="FF0000"/>
                </a:solidFill>
              </a:rPr>
              <a:t>ATTTA…</a:t>
            </a:r>
          </a:p>
          <a:p>
            <a:pPr marL="285750" indent="-285750">
              <a:buFontTx/>
              <a:buChar char="-"/>
              <a:defRPr/>
            </a:pPr>
            <a:endParaRPr lang="en-US" dirty="0" smtClean="0">
              <a:solidFill>
                <a:srgbClr val="376092"/>
              </a:solidFill>
            </a:endParaRPr>
          </a:p>
          <a:p>
            <a:pPr marL="285750" indent="-285750">
              <a:buFontTx/>
              <a:buChar char="-"/>
              <a:defRPr/>
            </a:pPr>
            <a:endParaRPr lang="en-US" dirty="0">
              <a:solidFill>
                <a:srgbClr val="376092"/>
              </a:solidFill>
            </a:endParaRPr>
          </a:p>
        </p:txBody>
      </p:sp>
      <p:sp>
        <p:nvSpPr>
          <p:cNvPr id="5" name="Title 1"/>
          <p:cNvSpPr>
            <a:spLocks noGrp="1"/>
          </p:cNvSpPr>
          <p:nvPr>
            <p:ph type="title"/>
          </p:nvPr>
        </p:nvSpPr>
        <p:spPr>
          <a:xfrm>
            <a:off x="-684584" y="332656"/>
            <a:ext cx="8229600" cy="1143000"/>
          </a:xfrm>
        </p:spPr>
        <p:txBody>
          <a:bodyPr rtlCol="0">
            <a:normAutofit/>
          </a:bodyPr>
          <a:lstStyle/>
          <a:p>
            <a:pPr eaLnBrk="1" fontAlgn="auto" hangingPunct="1">
              <a:spcAft>
                <a:spcPts val="0"/>
              </a:spcAft>
              <a:defRPr/>
            </a:pPr>
            <a:r>
              <a:rPr lang="en-US" sz="2400" b="1" dirty="0" err="1" smtClean="0">
                <a:solidFill>
                  <a:srgbClr val="376092"/>
                </a:solidFill>
                <a:ea typeface="+mj-ea"/>
              </a:rPr>
              <a:t>Fenotip</a:t>
            </a:r>
            <a:r>
              <a:rPr lang="en-US" sz="2400" b="1" dirty="0" smtClean="0">
                <a:solidFill>
                  <a:srgbClr val="376092"/>
                </a:solidFill>
                <a:ea typeface="+mj-ea"/>
              </a:rPr>
              <a:t> </a:t>
            </a:r>
            <a:r>
              <a:rPr lang="en-US" sz="2400" b="1" dirty="0" err="1" smtClean="0">
                <a:solidFill>
                  <a:srgbClr val="376092"/>
                </a:solidFill>
                <a:ea typeface="+mj-ea"/>
              </a:rPr>
              <a:t>cesitliligin</a:t>
            </a:r>
            <a:r>
              <a:rPr lang="en-US" sz="2400" b="1" dirty="0" smtClean="0">
                <a:solidFill>
                  <a:srgbClr val="376092"/>
                </a:solidFill>
                <a:ea typeface="+mj-ea"/>
              </a:rPr>
              <a:t> </a:t>
            </a:r>
            <a:r>
              <a:rPr lang="en-US" sz="2400" b="1" dirty="0" err="1" smtClean="0">
                <a:solidFill>
                  <a:srgbClr val="376092"/>
                </a:solidFill>
                <a:ea typeface="+mj-ea"/>
              </a:rPr>
              <a:t>genetik</a:t>
            </a:r>
            <a:r>
              <a:rPr lang="en-US" sz="2400" b="1" dirty="0" smtClean="0">
                <a:solidFill>
                  <a:srgbClr val="376092"/>
                </a:solidFill>
                <a:ea typeface="+mj-ea"/>
              </a:rPr>
              <a:t> </a:t>
            </a:r>
            <a:r>
              <a:rPr lang="en-US" sz="2400" b="1" dirty="0" err="1" smtClean="0">
                <a:solidFill>
                  <a:srgbClr val="376092"/>
                </a:solidFill>
                <a:ea typeface="+mj-ea"/>
              </a:rPr>
              <a:t>belirleyicileri</a:t>
            </a:r>
            <a:r>
              <a:rPr lang="en-US" sz="2400" b="1" dirty="0" smtClean="0">
                <a:solidFill>
                  <a:srgbClr val="376092"/>
                </a:solidFill>
                <a:ea typeface="+mj-ea"/>
              </a:rPr>
              <a:t>:</a:t>
            </a:r>
            <a:endParaRPr lang="en-US" sz="2400" b="1" dirty="0">
              <a:solidFill>
                <a:srgbClr val="376092"/>
              </a:solidFill>
              <a:ea typeface="+mj-ea"/>
            </a:endParaRPr>
          </a:p>
        </p:txBody>
      </p:sp>
    </p:spTree>
    <p:extLst>
      <p:ext uri="{BB962C8B-B14F-4D97-AF65-F5344CB8AC3E}">
        <p14:creationId xmlns:p14="http://schemas.microsoft.com/office/powerpoint/2010/main" val="36302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9552" y="1484784"/>
            <a:ext cx="4608512" cy="3416320"/>
          </a:xfrm>
          <a:prstGeom prst="rect">
            <a:avLst/>
          </a:prstGeom>
          <a:noFill/>
        </p:spPr>
        <p:txBody>
          <a:bodyPr wrap="square">
            <a:spAutoFit/>
          </a:bodyPr>
          <a:lstStyle/>
          <a:p>
            <a:pPr marL="285750" indent="-285750" fontAlgn="auto">
              <a:spcBef>
                <a:spcPts val="0"/>
              </a:spcBef>
              <a:spcAft>
                <a:spcPts val="0"/>
              </a:spcAft>
              <a:buFontTx/>
              <a:buChar char="-"/>
              <a:defRPr/>
            </a:pPr>
            <a:r>
              <a:rPr lang="en-US" b="1" dirty="0">
                <a:solidFill>
                  <a:schemeClr val="bg1">
                    <a:lumMod val="75000"/>
                  </a:schemeClr>
                </a:solidFill>
              </a:rPr>
              <a:t>Single Nucleotide </a:t>
            </a:r>
            <a:r>
              <a:rPr lang="en-US" b="1" dirty="0" smtClean="0">
                <a:solidFill>
                  <a:schemeClr val="bg1">
                    <a:lumMod val="75000"/>
                  </a:schemeClr>
                </a:solidFill>
              </a:rPr>
              <a:t>Polymorphism – SNP</a:t>
            </a:r>
            <a:endParaRPr lang="en-US" b="1" dirty="0">
              <a:solidFill>
                <a:schemeClr val="bg1">
                  <a:lumMod val="75000"/>
                </a:schemeClr>
              </a:solidFill>
            </a:endParaRPr>
          </a:p>
          <a:p>
            <a:pPr fontAlgn="auto">
              <a:spcBef>
                <a:spcPts val="0"/>
              </a:spcBef>
              <a:spcAft>
                <a:spcPts val="0"/>
              </a:spcAft>
              <a:defRPr/>
            </a:pPr>
            <a:r>
              <a:rPr lang="en-US" dirty="0" smtClean="0">
                <a:solidFill>
                  <a:schemeClr val="bg1">
                    <a:lumMod val="75000"/>
                  </a:schemeClr>
                </a:solidFill>
              </a:rPr>
              <a:t>10</a:t>
            </a:r>
            <a:r>
              <a:rPr lang="en-US" dirty="0">
                <a:solidFill>
                  <a:schemeClr val="bg1">
                    <a:lumMod val="75000"/>
                  </a:schemeClr>
                </a:solidFill>
              </a:rPr>
              <a:t>-</a:t>
            </a:r>
            <a:r>
              <a:rPr lang="en-US" dirty="0" smtClean="0">
                <a:solidFill>
                  <a:schemeClr val="bg1">
                    <a:lumMod val="75000"/>
                  </a:schemeClr>
                </a:solidFill>
              </a:rPr>
              <a:t>100 </a:t>
            </a:r>
            <a:r>
              <a:rPr lang="en-US" dirty="0" err="1" smtClean="0">
                <a:solidFill>
                  <a:schemeClr val="bg1">
                    <a:lumMod val="75000"/>
                  </a:schemeClr>
                </a:solidFill>
              </a:rPr>
              <a:t>milyon</a:t>
            </a:r>
            <a:r>
              <a:rPr lang="en-US" dirty="0" smtClean="0">
                <a:solidFill>
                  <a:schemeClr val="bg1">
                    <a:lumMod val="75000"/>
                  </a:schemeClr>
                </a:solidFill>
              </a:rPr>
              <a:t> </a:t>
            </a:r>
            <a:r>
              <a:rPr lang="en-US" dirty="0" err="1" smtClean="0">
                <a:solidFill>
                  <a:schemeClr val="bg1">
                    <a:lumMod val="75000"/>
                  </a:schemeClr>
                </a:solidFill>
              </a:rPr>
              <a:t>nukleotitte</a:t>
            </a:r>
            <a:r>
              <a:rPr lang="en-US" dirty="0" smtClean="0">
                <a:solidFill>
                  <a:schemeClr val="bg1">
                    <a:lumMod val="75000"/>
                  </a:schemeClr>
                </a:solidFill>
              </a:rPr>
              <a:t> de </a:t>
            </a:r>
            <a:r>
              <a:rPr lang="en-US" dirty="0" err="1" smtClean="0">
                <a:solidFill>
                  <a:schemeClr val="bg1">
                    <a:lumMod val="75000"/>
                  </a:schemeClr>
                </a:solidFill>
              </a:rPr>
              <a:t>bir</a:t>
            </a:r>
            <a:r>
              <a:rPr lang="en-US" dirty="0" smtClean="0">
                <a:solidFill>
                  <a:schemeClr val="bg1">
                    <a:lumMod val="75000"/>
                  </a:schemeClr>
                </a:solidFill>
              </a:rPr>
              <a:t> </a:t>
            </a:r>
            <a:r>
              <a:rPr lang="en-US" dirty="0" err="1" smtClean="0">
                <a:solidFill>
                  <a:schemeClr val="bg1">
                    <a:lumMod val="75000"/>
                  </a:schemeClr>
                </a:solidFill>
              </a:rPr>
              <a:t>mutasyon</a:t>
            </a:r>
            <a:endParaRPr lang="en-US" dirty="0" smtClean="0">
              <a:solidFill>
                <a:schemeClr val="bg1">
                  <a:lumMod val="75000"/>
                </a:schemeClr>
              </a:solidFill>
            </a:endParaRPr>
          </a:p>
          <a:p>
            <a:pPr fontAlgn="auto">
              <a:spcBef>
                <a:spcPts val="0"/>
              </a:spcBef>
              <a:spcAft>
                <a:spcPts val="0"/>
              </a:spcAft>
              <a:defRPr/>
            </a:pPr>
            <a:endParaRPr lang="en-US" dirty="0">
              <a:solidFill>
                <a:schemeClr val="bg1">
                  <a:lumMod val="75000"/>
                </a:schemeClr>
              </a:solidFill>
            </a:endParaRPr>
          </a:p>
          <a:p>
            <a:pPr marL="285750" indent="-285750">
              <a:buFontTx/>
              <a:buChar char="-"/>
              <a:defRPr/>
            </a:pPr>
            <a:r>
              <a:rPr lang="en-US" b="1" dirty="0" err="1" smtClean="0">
                <a:solidFill>
                  <a:schemeClr val="bg1">
                    <a:lumMod val="75000"/>
                  </a:schemeClr>
                </a:solidFill>
              </a:rPr>
              <a:t>Yapisal</a:t>
            </a:r>
            <a:r>
              <a:rPr lang="en-US" b="1" dirty="0" smtClean="0">
                <a:solidFill>
                  <a:schemeClr val="bg1">
                    <a:lumMod val="75000"/>
                  </a:schemeClr>
                </a:solidFill>
              </a:rPr>
              <a:t> </a:t>
            </a:r>
            <a:r>
              <a:rPr lang="en-US" b="1" dirty="0" err="1" smtClean="0">
                <a:solidFill>
                  <a:schemeClr val="bg1">
                    <a:lumMod val="75000"/>
                  </a:schemeClr>
                </a:solidFill>
              </a:rPr>
              <a:t>Cesitlilik</a:t>
            </a:r>
            <a:r>
              <a:rPr lang="en-US" dirty="0" smtClean="0">
                <a:solidFill>
                  <a:schemeClr val="bg1">
                    <a:lumMod val="75000"/>
                  </a:schemeClr>
                </a:solidFill>
              </a:rPr>
              <a:t> –</a:t>
            </a:r>
            <a:r>
              <a:rPr lang="en-US" dirty="0" err="1" smtClean="0">
                <a:solidFill>
                  <a:schemeClr val="bg1">
                    <a:lumMod val="75000"/>
                  </a:schemeClr>
                </a:solidFill>
              </a:rPr>
              <a:t>silinmeler</a:t>
            </a:r>
            <a:r>
              <a:rPr lang="en-US" dirty="0" smtClean="0">
                <a:solidFill>
                  <a:schemeClr val="bg1">
                    <a:lumMod val="75000"/>
                  </a:schemeClr>
                </a:solidFill>
              </a:rPr>
              <a:t> </a:t>
            </a:r>
            <a:r>
              <a:rPr lang="en-US" dirty="0" err="1" smtClean="0">
                <a:solidFill>
                  <a:schemeClr val="bg1">
                    <a:lumMod val="75000"/>
                  </a:schemeClr>
                </a:solidFill>
              </a:rPr>
              <a:t>ve</a:t>
            </a:r>
            <a:r>
              <a:rPr lang="en-US" dirty="0" smtClean="0">
                <a:solidFill>
                  <a:schemeClr val="bg1">
                    <a:lumMod val="75000"/>
                  </a:schemeClr>
                </a:solidFill>
              </a:rPr>
              <a:t> </a:t>
            </a:r>
            <a:r>
              <a:rPr lang="en-US" dirty="0" err="1" smtClean="0">
                <a:solidFill>
                  <a:schemeClr val="bg1">
                    <a:lumMod val="75000"/>
                  </a:schemeClr>
                </a:solidFill>
              </a:rPr>
              <a:t>eklenmeler</a:t>
            </a:r>
            <a:r>
              <a:rPr lang="en-US" dirty="0" smtClean="0">
                <a:solidFill>
                  <a:schemeClr val="bg1">
                    <a:lumMod val="75000"/>
                  </a:schemeClr>
                </a:solidFill>
              </a:rPr>
              <a:t> (</a:t>
            </a:r>
            <a:r>
              <a:rPr lang="en-US" dirty="0" err="1" smtClean="0">
                <a:solidFill>
                  <a:schemeClr val="bg1">
                    <a:lumMod val="75000"/>
                  </a:schemeClr>
                </a:solidFill>
              </a:rPr>
              <a:t>indel</a:t>
            </a:r>
            <a:r>
              <a:rPr lang="en-US" dirty="0" smtClean="0">
                <a:solidFill>
                  <a:schemeClr val="bg1">
                    <a:lumMod val="75000"/>
                  </a:schemeClr>
                </a:solidFill>
              </a:rPr>
              <a:t>) </a:t>
            </a:r>
            <a:r>
              <a:rPr lang="en-US" dirty="0" err="1" smtClean="0">
                <a:solidFill>
                  <a:schemeClr val="bg1">
                    <a:lumMod val="75000"/>
                  </a:schemeClr>
                </a:solidFill>
              </a:rPr>
              <a:t>insan</a:t>
            </a:r>
            <a:r>
              <a:rPr lang="en-US" dirty="0" smtClean="0">
                <a:solidFill>
                  <a:schemeClr val="bg1">
                    <a:lumMod val="75000"/>
                  </a:schemeClr>
                </a:solidFill>
              </a:rPr>
              <a:t> </a:t>
            </a:r>
            <a:r>
              <a:rPr lang="en-US" dirty="0" err="1" smtClean="0">
                <a:solidFill>
                  <a:schemeClr val="bg1">
                    <a:lumMod val="75000"/>
                  </a:schemeClr>
                </a:solidFill>
              </a:rPr>
              <a:t>genomunun</a:t>
            </a:r>
            <a:r>
              <a:rPr lang="en-US" dirty="0" smtClean="0">
                <a:solidFill>
                  <a:schemeClr val="bg1">
                    <a:lumMod val="75000"/>
                  </a:schemeClr>
                </a:solidFill>
              </a:rPr>
              <a:t> </a:t>
            </a:r>
            <a:r>
              <a:rPr lang="en-US" dirty="0" err="1" smtClean="0">
                <a:solidFill>
                  <a:schemeClr val="bg1">
                    <a:lumMod val="75000"/>
                  </a:schemeClr>
                </a:solidFill>
              </a:rPr>
              <a:t>yuzde</a:t>
            </a:r>
            <a:r>
              <a:rPr lang="en-US" dirty="0" smtClean="0">
                <a:solidFill>
                  <a:schemeClr val="bg1">
                    <a:lumMod val="75000"/>
                  </a:schemeClr>
                </a:solidFill>
              </a:rPr>
              <a:t> </a:t>
            </a:r>
            <a:r>
              <a:rPr lang="en-US" dirty="0" err="1" smtClean="0">
                <a:solidFill>
                  <a:schemeClr val="bg1">
                    <a:lumMod val="75000"/>
                  </a:schemeClr>
                </a:solidFill>
              </a:rPr>
              <a:t>besi</a:t>
            </a:r>
            <a:endParaRPr lang="en-US" dirty="0" smtClean="0">
              <a:solidFill>
                <a:schemeClr val="bg1">
                  <a:lumMod val="75000"/>
                </a:schemeClr>
              </a:solidFill>
            </a:endParaRPr>
          </a:p>
          <a:p>
            <a:pPr marL="285750" indent="-285750">
              <a:buFontTx/>
              <a:buChar char="-"/>
              <a:defRPr/>
            </a:pPr>
            <a:endParaRPr lang="en-US" dirty="0">
              <a:solidFill>
                <a:srgbClr val="376092"/>
              </a:solidFill>
            </a:endParaRPr>
          </a:p>
          <a:p>
            <a:pPr marL="285750" indent="-285750" fontAlgn="auto">
              <a:spcBef>
                <a:spcPts val="0"/>
              </a:spcBef>
              <a:spcAft>
                <a:spcPts val="0"/>
              </a:spcAft>
              <a:buFontTx/>
              <a:buChar char="-"/>
              <a:defRPr/>
            </a:pPr>
            <a:r>
              <a:rPr lang="en-US" b="1" dirty="0" err="1">
                <a:solidFill>
                  <a:schemeClr val="accent2"/>
                </a:solidFill>
              </a:rPr>
              <a:t>Mikrosatelitler</a:t>
            </a:r>
            <a:endParaRPr lang="en-US" dirty="0">
              <a:solidFill>
                <a:schemeClr val="accent2"/>
              </a:solidFill>
            </a:endParaRPr>
          </a:p>
          <a:p>
            <a:pPr fontAlgn="auto">
              <a:spcBef>
                <a:spcPts val="0"/>
              </a:spcBef>
              <a:spcAft>
                <a:spcPts val="0"/>
              </a:spcAft>
              <a:defRPr/>
            </a:pPr>
            <a:r>
              <a:rPr lang="en-US" dirty="0" err="1" smtClean="0">
                <a:solidFill>
                  <a:schemeClr val="accent2"/>
                </a:solidFill>
              </a:rPr>
              <a:t>Fonksiyonel</a:t>
            </a:r>
            <a:r>
              <a:rPr lang="en-US" dirty="0" smtClean="0">
                <a:solidFill>
                  <a:schemeClr val="accent2"/>
                </a:solidFill>
              </a:rPr>
              <a:t> </a:t>
            </a:r>
            <a:r>
              <a:rPr lang="en-US" dirty="0" err="1" smtClean="0">
                <a:solidFill>
                  <a:schemeClr val="accent2"/>
                </a:solidFill>
              </a:rPr>
              <a:t>degisikliklerin</a:t>
            </a:r>
            <a:r>
              <a:rPr lang="en-US" dirty="0" smtClean="0">
                <a:solidFill>
                  <a:schemeClr val="accent2"/>
                </a:solidFill>
              </a:rPr>
              <a:t> </a:t>
            </a:r>
            <a:r>
              <a:rPr lang="en-US" dirty="0" err="1" smtClean="0">
                <a:solidFill>
                  <a:schemeClr val="accent2"/>
                </a:solidFill>
              </a:rPr>
              <a:t>yuzde</a:t>
            </a:r>
            <a:r>
              <a:rPr lang="en-US" dirty="0" smtClean="0">
                <a:solidFill>
                  <a:schemeClr val="accent2"/>
                </a:solidFill>
              </a:rPr>
              <a:t> 15-20si</a:t>
            </a:r>
            <a:endParaRPr lang="en-US" dirty="0">
              <a:solidFill>
                <a:schemeClr val="accent2"/>
              </a:solidFill>
            </a:endParaRPr>
          </a:p>
          <a:p>
            <a:pPr fontAlgn="auto">
              <a:spcBef>
                <a:spcPts val="0"/>
              </a:spcBef>
              <a:spcAft>
                <a:spcPts val="0"/>
              </a:spcAft>
              <a:defRPr/>
            </a:pPr>
            <a:endParaRPr lang="en-US" dirty="0">
              <a:solidFill>
                <a:srgbClr val="376092"/>
              </a:solidFill>
            </a:endParaRPr>
          </a:p>
          <a:p>
            <a:pPr fontAlgn="auto">
              <a:spcBef>
                <a:spcPts val="0"/>
              </a:spcBef>
              <a:spcAft>
                <a:spcPts val="0"/>
              </a:spcAft>
              <a:defRPr/>
            </a:pPr>
            <a:r>
              <a:rPr lang="en-US" b="1" dirty="0">
                <a:solidFill>
                  <a:srgbClr val="00B050"/>
                </a:solidFill>
              </a:rPr>
              <a:t>…ATTTA</a:t>
            </a:r>
            <a:r>
              <a:rPr lang="en-US" b="1" dirty="0">
                <a:solidFill>
                  <a:srgbClr val="376092"/>
                </a:solidFill>
              </a:rPr>
              <a:t>ATTTA</a:t>
            </a:r>
            <a:r>
              <a:rPr lang="en-US" b="1" dirty="0">
                <a:solidFill>
                  <a:srgbClr val="7030A0"/>
                </a:solidFill>
              </a:rPr>
              <a:t>ATTTA</a:t>
            </a:r>
            <a:r>
              <a:rPr lang="en-US" b="1" dirty="0">
                <a:solidFill>
                  <a:srgbClr val="FF0000"/>
                </a:solidFill>
              </a:rPr>
              <a:t>ATTTA…</a:t>
            </a:r>
          </a:p>
          <a:p>
            <a:pPr marL="285750" indent="-285750">
              <a:buFontTx/>
              <a:buChar char="-"/>
              <a:defRPr/>
            </a:pPr>
            <a:endParaRPr lang="en-US" dirty="0" smtClean="0">
              <a:solidFill>
                <a:srgbClr val="376092"/>
              </a:solidFill>
            </a:endParaRPr>
          </a:p>
          <a:p>
            <a:pPr marL="285750" indent="-285750">
              <a:buFontTx/>
              <a:buChar char="-"/>
              <a:defRPr/>
            </a:pPr>
            <a:endParaRPr lang="en-US" dirty="0">
              <a:solidFill>
                <a:srgbClr val="376092"/>
              </a:solidFill>
            </a:endParaRPr>
          </a:p>
        </p:txBody>
      </p:sp>
      <p:sp>
        <p:nvSpPr>
          <p:cNvPr id="5" name="Title 1"/>
          <p:cNvSpPr>
            <a:spLocks noGrp="1"/>
          </p:cNvSpPr>
          <p:nvPr>
            <p:ph type="title"/>
          </p:nvPr>
        </p:nvSpPr>
        <p:spPr>
          <a:xfrm>
            <a:off x="-684584" y="332656"/>
            <a:ext cx="8229600" cy="1143000"/>
          </a:xfrm>
        </p:spPr>
        <p:txBody>
          <a:bodyPr rtlCol="0">
            <a:normAutofit/>
          </a:bodyPr>
          <a:lstStyle/>
          <a:p>
            <a:pPr eaLnBrk="1" fontAlgn="auto" hangingPunct="1">
              <a:spcAft>
                <a:spcPts val="0"/>
              </a:spcAft>
              <a:defRPr/>
            </a:pPr>
            <a:r>
              <a:rPr lang="en-US" sz="2400" b="1" dirty="0" err="1" smtClean="0">
                <a:solidFill>
                  <a:srgbClr val="376092"/>
                </a:solidFill>
                <a:ea typeface="+mj-ea"/>
              </a:rPr>
              <a:t>Fenotip</a:t>
            </a:r>
            <a:r>
              <a:rPr lang="en-US" sz="2400" b="1" dirty="0" smtClean="0">
                <a:solidFill>
                  <a:srgbClr val="376092"/>
                </a:solidFill>
                <a:ea typeface="+mj-ea"/>
              </a:rPr>
              <a:t> </a:t>
            </a:r>
            <a:r>
              <a:rPr lang="en-US" sz="2400" b="1" dirty="0" err="1" smtClean="0">
                <a:solidFill>
                  <a:srgbClr val="376092"/>
                </a:solidFill>
                <a:ea typeface="+mj-ea"/>
              </a:rPr>
              <a:t>cesitliligin</a:t>
            </a:r>
            <a:r>
              <a:rPr lang="en-US" sz="2400" b="1" dirty="0" smtClean="0">
                <a:solidFill>
                  <a:srgbClr val="376092"/>
                </a:solidFill>
                <a:ea typeface="+mj-ea"/>
              </a:rPr>
              <a:t> </a:t>
            </a:r>
            <a:r>
              <a:rPr lang="en-US" sz="2400" b="1" dirty="0" err="1" smtClean="0">
                <a:solidFill>
                  <a:srgbClr val="376092"/>
                </a:solidFill>
                <a:ea typeface="+mj-ea"/>
              </a:rPr>
              <a:t>genetik</a:t>
            </a:r>
            <a:r>
              <a:rPr lang="en-US" sz="2400" b="1" dirty="0" smtClean="0">
                <a:solidFill>
                  <a:srgbClr val="376092"/>
                </a:solidFill>
                <a:ea typeface="+mj-ea"/>
              </a:rPr>
              <a:t> </a:t>
            </a:r>
            <a:r>
              <a:rPr lang="en-US" sz="2400" b="1" dirty="0" err="1" smtClean="0">
                <a:solidFill>
                  <a:srgbClr val="376092"/>
                </a:solidFill>
                <a:ea typeface="+mj-ea"/>
              </a:rPr>
              <a:t>belirleyicileri</a:t>
            </a:r>
            <a:r>
              <a:rPr lang="en-US" sz="2400" b="1" dirty="0" smtClean="0">
                <a:solidFill>
                  <a:srgbClr val="376092"/>
                </a:solidFill>
                <a:ea typeface="+mj-ea"/>
              </a:rPr>
              <a:t>:</a:t>
            </a:r>
            <a:endParaRPr lang="en-US" sz="2400" b="1" dirty="0">
              <a:solidFill>
                <a:srgbClr val="376092"/>
              </a:solidFill>
              <a:ea typeface="+mj-ea"/>
            </a:endParaRPr>
          </a:p>
        </p:txBody>
      </p:sp>
      <p:pic>
        <p:nvPicPr>
          <p:cNvPr id="4" name="Picture 3" descr="Screen shot 2012-02-28 at 5.21.14 P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36096" y="1412776"/>
            <a:ext cx="3242173" cy="4542984"/>
          </a:xfrm>
          <a:prstGeom prst="rect">
            <a:avLst/>
          </a:prstGeom>
        </p:spPr>
      </p:pic>
      <p:sp>
        <p:nvSpPr>
          <p:cNvPr id="6" name="TextBox 5"/>
          <p:cNvSpPr txBox="1"/>
          <p:nvPr/>
        </p:nvSpPr>
        <p:spPr>
          <a:xfrm>
            <a:off x="4901737" y="6093296"/>
            <a:ext cx="4211960" cy="369332"/>
          </a:xfrm>
          <a:prstGeom prst="rect">
            <a:avLst/>
          </a:prstGeom>
          <a:noFill/>
        </p:spPr>
        <p:txBody>
          <a:bodyPr wrap="square" rtlCol="0">
            <a:spAutoFit/>
          </a:bodyPr>
          <a:lstStyle/>
          <a:p>
            <a:r>
              <a:rPr lang="en-US" dirty="0" err="1" smtClean="0">
                <a:solidFill>
                  <a:schemeClr val="bg1">
                    <a:lumMod val="50000"/>
                  </a:schemeClr>
                </a:solidFill>
              </a:rPr>
              <a:t>Gamayel</a:t>
            </a:r>
            <a:r>
              <a:rPr lang="en-US" dirty="0" smtClean="0">
                <a:solidFill>
                  <a:schemeClr val="bg1">
                    <a:lumMod val="50000"/>
                  </a:schemeClr>
                </a:solidFill>
              </a:rPr>
              <a:t>  </a:t>
            </a:r>
            <a:r>
              <a:rPr lang="en-US" i="1" dirty="0" smtClean="0">
                <a:solidFill>
                  <a:schemeClr val="bg1">
                    <a:lumMod val="50000"/>
                  </a:schemeClr>
                </a:solidFill>
              </a:rPr>
              <a:t>et al.,</a:t>
            </a:r>
            <a:r>
              <a:rPr lang="en-US" i="1" dirty="0">
                <a:solidFill>
                  <a:schemeClr val="bg1">
                    <a:lumMod val="50000"/>
                  </a:schemeClr>
                </a:solidFill>
              </a:rPr>
              <a:t> </a:t>
            </a:r>
            <a:r>
              <a:rPr lang="en-US" i="1" dirty="0" err="1" smtClean="0">
                <a:solidFill>
                  <a:schemeClr val="bg1">
                    <a:lumMod val="50000"/>
                  </a:schemeClr>
                </a:solidFill>
              </a:rPr>
              <a:t>Annu</a:t>
            </a:r>
            <a:r>
              <a:rPr lang="en-US" i="1" dirty="0" smtClean="0">
                <a:solidFill>
                  <a:schemeClr val="bg1">
                    <a:lumMod val="50000"/>
                  </a:schemeClr>
                </a:solidFill>
              </a:rPr>
              <a:t>. Rev. Genet</a:t>
            </a:r>
            <a:r>
              <a:rPr lang="en-US" dirty="0" smtClean="0">
                <a:solidFill>
                  <a:schemeClr val="bg1">
                    <a:lumMod val="50000"/>
                  </a:schemeClr>
                </a:solidFill>
              </a:rPr>
              <a:t>., 2010</a:t>
            </a:r>
            <a:endParaRPr lang="de-CH" dirty="0">
              <a:solidFill>
                <a:schemeClr val="bg1">
                  <a:lumMod val="50000"/>
                </a:schemeClr>
              </a:solidFill>
            </a:endParaRPr>
          </a:p>
        </p:txBody>
      </p:sp>
    </p:spTree>
    <p:extLst>
      <p:ext uri="{BB962C8B-B14F-4D97-AF65-F5344CB8AC3E}">
        <p14:creationId xmlns:p14="http://schemas.microsoft.com/office/powerpoint/2010/main" val="304443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80241" y="857250"/>
            <a:ext cx="2963759" cy="5143500"/>
          </a:xfrm>
          <a:prstGeom prst="rect">
            <a:avLst/>
          </a:prstGeom>
        </p:spPr>
      </p:pic>
      <p:pic>
        <p:nvPicPr>
          <p:cNvPr id="5" name="Picture 4"/>
          <p:cNvPicPr>
            <a:picLocks noChangeAspect="1"/>
          </p:cNvPicPr>
          <p:nvPr/>
        </p:nvPicPr>
        <p:blipFill>
          <a:blip r:embed="rId3"/>
          <a:stretch>
            <a:fillRect/>
          </a:stretch>
        </p:blipFill>
        <p:spPr>
          <a:xfrm>
            <a:off x="415884" y="2070455"/>
            <a:ext cx="3118918" cy="389865"/>
          </a:xfrm>
          <a:prstGeom prst="rect">
            <a:avLst/>
          </a:prstGeom>
        </p:spPr>
      </p:pic>
      <p:sp>
        <p:nvSpPr>
          <p:cNvPr id="6" name="Title 1"/>
          <p:cNvSpPr>
            <a:spLocks noGrp="1"/>
          </p:cNvSpPr>
          <p:nvPr>
            <p:ph type="title"/>
          </p:nvPr>
        </p:nvSpPr>
        <p:spPr>
          <a:xfrm>
            <a:off x="1562090" y="311226"/>
            <a:ext cx="5738027" cy="857250"/>
          </a:xfrm>
          <a:effectLst>
            <a:outerShdw blurRad="50800" dist="38100" dir="2700000" algn="tl" rotWithShape="0">
              <a:prstClr val="black">
                <a:alpha val="40000"/>
              </a:prstClr>
            </a:outerShdw>
          </a:effectLst>
        </p:spPr>
        <p:txBody>
          <a:bodyPr>
            <a:normAutofit fontScale="90000"/>
          </a:bodyPr>
          <a:lstStyle/>
          <a:p>
            <a:pPr algn="ct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Bulma</a:t>
            </a:r>
            <a:r>
              <a:rPr lang="en-US" b="1" dirty="0" smtClean="0">
                <a:solidFill>
                  <a:srgbClr val="E46C0A"/>
                </a:solidFill>
              </a:rPr>
              <a:t> </a:t>
            </a:r>
            <a:r>
              <a:rPr lang="en-US" b="1" dirty="0" err="1" smtClean="0">
                <a:solidFill>
                  <a:srgbClr val="E46C0A"/>
                </a:solidFill>
              </a:rPr>
              <a:t>Yontemleri</a:t>
            </a:r>
            <a:endParaRPr lang="en-US" b="1" dirty="0">
              <a:solidFill>
                <a:srgbClr val="E46C0A"/>
              </a:solidFill>
            </a:endParaRPr>
          </a:p>
        </p:txBody>
      </p:sp>
    </p:spTree>
    <p:extLst>
      <p:ext uri="{BB962C8B-B14F-4D97-AF65-F5344CB8AC3E}">
        <p14:creationId xmlns:p14="http://schemas.microsoft.com/office/powerpoint/2010/main" val="583113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80241" y="857250"/>
            <a:ext cx="2963759" cy="5143500"/>
          </a:xfrm>
          <a:prstGeom prst="rect">
            <a:avLst/>
          </a:prstGeom>
        </p:spPr>
      </p:pic>
      <p:pic>
        <p:nvPicPr>
          <p:cNvPr id="5" name="Picture 4"/>
          <p:cNvPicPr>
            <a:picLocks noChangeAspect="1"/>
          </p:cNvPicPr>
          <p:nvPr/>
        </p:nvPicPr>
        <p:blipFill>
          <a:blip r:embed="rId3"/>
          <a:stretch>
            <a:fillRect/>
          </a:stretch>
        </p:blipFill>
        <p:spPr>
          <a:xfrm>
            <a:off x="415884" y="2070455"/>
            <a:ext cx="3118918" cy="389865"/>
          </a:xfrm>
          <a:prstGeom prst="rect">
            <a:avLst/>
          </a:prstGeom>
        </p:spPr>
      </p:pic>
      <p:pic>
        <p:nvPicPr>
          <p:cNvPr id="8" name="Picture 7" descr="Screen Shot 2017-10-19 at 12.28.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883" y="1746545"/>
            <a:ext cx="4343400" cy="4029075"/>
          </a:xfrm>
          <a:prstGeom prst="rect">
            <a:avLst/>
          </a:prstGeom>
        </p:spPr>
      </p:pic>
      <p:pic>
        <p:nvPicPr>
          <p:cNvPr id="2" name="Picture 1" descr="Screen Shot 2017-10-19 at 12.29.3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1650" y="2679124"/>
            <a:ext cx="4041284" cy="1331477"/>
          </a:xfrm>
          <a:prstGeom prst="rect">
            <a:avLst/>
          </a:prstGeom>
          <a:ln>
            <a:noFill/>
          </a:ln>
          <a:effectLst>
            <a:outerShdw blurRad="292100" dist="139700" dir="2700000" algn="tl" rotWithShape="0">
              <a:srgbClr val="333333">
                <a:alpha val="65000"/>
              </a:srgbClr>
            </a:outerShdw>
          </a:effectLst>
        </p:spPr>
      </p:pic>
      <p:sp>
        <p:nvSpPr>
          <p:cNvPr id="9" name="Title 1"/>
          <p:cNvSpPr>
            <a:spLocks noGrp="1"/>
          </p:cNvSpPr>
          <p:nvPr>
            <p:ph type="title"/>
          </p:nvPr>
        </p:nvSpPr>
        <p:spPr>
          <a:xfrm>
            <a:off x="1562090" y="311226"/>
            <a:ext cx="5738027" cy="857250"/>
          </a:xfrm>
          <a:effectLst>
            <a:outerShdw blurRad="50800" dist="38100" dir="2700000" algn="tl" rotWithShape="0">
              <a:prstClr val="black">
                <a:alpha val="40000"/>
              </a:prstClr>
            </a:outerShdw>
          </a:effectLst>
        </p:spPr>
        <p:txBody>
          <a:bodyPr>
            <a:normAutofit fontScale="90000"/>
          </a:bodyPr>
          <a:lstStyle/>
          <a:p>
            <a:pPr algn="ct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Bulma</a:t>
            </a:r>
            <a:r>
              <a:rPr lang="en-US" b="1" dirty="0" smtClean="0">
                <a:solidFill>
                  <a:srgbClr val="E46C0A"/>
                </a:solidFill>
              </a:rPr>
              <a:t> </a:t>
            </a:r>
            <a:r>
              <a:rPr lang="en-US" b="1" dirty="0" err="1" smtClean="0">
                <a:solidFill>
                  <a:srgbClr val="E46C0A"/>
                </a:solidFill>
              </a:rPr>
              <a:t>Yontemleri</a:t>
            </a:r>
            <a:endParaRPr lang="en-US" b="1" dirty="0">
              <a:solidFill>
                <a:srgbClr val="E46C0A"/>
              </a:solidFill>
            </a:endParaRPr>
          </a:p>
        </p:txBody>
      </p:sp>
    </p:spTree>
    <p:extLst>
      <p:ext uri="{BB962C8B-B14F-4D97-AF65-F5344CB8AC3E}">
        <p14:creationId xmlns:p14="http://schemas.microsoft.com/office/powerpoint/2010/main" val="14140576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0-19 at 12.29.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650" y="2679124"/>
            <a:ext cx="4041284" cy="133147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153411" y="2679124"/>
            <a:ext cx="7115175" cy="2943225"/>
          </a:xfrm>
          <a:prstGeom prst="rect">
            <a:avLst/>
          </a:prstGeom>
        </p:spPr>
      </p:pic>
      <p:pic>
        <p:nvPicPr>
          <p:cNvPr id="7" name="Picture 6" descr="Screen Shot 2017-10-19 at 12.32.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99986"/>
            <a:ext cx="3285839" cy="1825840"/>
          </a:xfrm>
          <a:prstGeom prst="rect">
            <a:avLst/>
          </a:prstGeom>
          <a:ln>
            <a:noFill/>
          </a:ln>
          <a:effectLst>
            <a:outerShdw blurRad="292100" dist="139700" dir="2700000" algn="tl" rotWithShape="0">
              <a:srgbClr val="333333">
                <a:alpha val="65000"/>
              </a:srgbClr>
            </a:outerShdw>
          </a:effectLst>
        </p:spPr>
      </p:pic>
      <p:sp>
        <p:nvSpPr>
          <p:cNvPr id="8" name="Title 1"/>
          <p:cNvSpPr>
            <a:spLocks noGrp="1"/>
          </p:cNvSpPr>
          <p:nvPr>
            <p:ph type="title"/>
          </p:nvPr>
        </p:nvSpPr>
        <p:spPr>
          <a:xfrm>
            <a:off x="1562090" y="311226"/>
            <a:ext cx="5738027" cy="857250"/>
          </a:xfrm>
          <a:effectLst>
            <a:outerShdw blurRad="50800" dist="38100" dir="2700000" algn="tl" rotWithShape="0">
              <a:prstClr val="black">
                <a:alpha val="40000"/>
              </a:prstClr>
            </a:outerShdw>
          </a:effectLst>
        </p:spPr>
        <p:txBody>
          <a:bodyPr>
            <a:normAutofit fontScale="90000"/>
          </a:bodyPr>
          <a:lstStyle/>
          <a:p>
            <a:pPr algn="ct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Bulma</a:t>
            </a:r>
            <a:r>
              <a:rPr lang="en-US" b="1" dirty="0" smtClean="0">
                <a:solidFill>
                  <a:srgbClr val="E46C0A"/>
                </a:solidFill>
              </a:rPr>
              <a:t> </a:t>
            </a:r>
            <a:r>
              <a:rPr lang="en-US" b="1" dirty="0" err="1" smtClean="0">
                <a:solidFill>
                  <a:srgbClr val="E46C0A"/>
                </a:solidFill>
              </a:rPr>
              <a:t>Yontemleri</a:t>
            </a:r>
            <a:endParaRPr lang="en-US" b="1" dirty="0">
              <a:solidFill>
                <a:srgbClr val="E46C0A"/>
              </a:solidFill>
            </a:endParaRPr>
          </a:p>
        </p:txBody>
      </p:sp>
    </p:spTree>
    <p:extLst>
      <p:ext uri="{BB962C8B-B14F-4D97-AF65-F5344CB8AC3E}">
        <p14:creationId xmlns:p14="http://schemas.microsoft.com/office/powerpoint/2010/main" val="2013171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9552" y="1484784"/>
            <a:ext cx="4608512" cy="2031325"/>
          </a:xfrm>
          <a:prstGeom prst="rect">
            <a:avLst/>
          </a:prstGeom>
          <a:noFill/>
        </p:spPr>
        <p:txBody>
          <a:bodyPr wrap="square">
            <a:spAutoFit/>
          </a:bodyPr>
          <a:lstStyle/>
          <a:p>
            <a:pPr marL="285750" indent="-285750">
              <a:buFontTx/>
              <a:buChar char="-"/>
              <a:defRPr/>
            </a:pPr>
            <a:r>
              <a:rPr lang="en-US" b="1" dirty="0" err="1" smtClean="0"/>
              <a:t>Dizileme</a:t>
            </a:r>
            <a:r>
              <a:rPr lang="en-US" b="1" dirty="0" smtClean="0"/>
              <a:t> </a:t>
            </a:r>
            <a:r>
              <a:rPr lang="en-US" b="1" dirty="0" err="1" smtClean="0"/>
              <a:t>esnasinda</a:t>
            </a:r>
            <a:r>
              <a:rPr lang="en-US" b="1" dirty="0" smtClean="0"/>
              <a:t> </a:t>
            </a:r>
            <a:r>
              <a:rPr lang="en-US" b="1" dirty="0" err="1"/>
              <a:t>k</a:t>
            </a:r>
            <a:r>
              <a:rPr lang="en-US" b="1" dirty="0" err="1" smtClean="0"/>
              <a:t>ayma</a:t>
            </a:r>
            <a:r>
              <a:rPr lang="en-US" b="1" dirty="0" smtClean="0"/>
              <a:t>: </a:t>
            </a:r>
            <a:r>
              <a:rPr lang="en-US" dirty="0" smtClean="0"/>
              <a:t>PCR sirasindaki cogaltma</a:t>
            </a:r>
            <a:r>
              <a:rPr lang="en-US" b="1" dirty="0" smtClean="0"/>
              <a:t> </a:t>
            </a:r>
            <a:r>
              <a:rPr lang="en-US" dirty="0" err="1" smtClean="0"/>
              <a:t>kopya</a:t>
            </a:r>
            <a:r>
              <a:rPr lang="en-US" dirty="0" smtClean="0"/>
              <a:t> </a:t>
            </a:r>
            <a:r>
              <a:rPr lang="en-US" dirty="0" err="1" smtClean="0"/>
              <a:t>sayilarini</a:t>
            </a:r>
            <a:r>
              <a:rPr lang="en-US" dirty="0" smtClean="0"/>
              <a:t> </a:t>
            </a:r>
            <a:r>
              <a:rPr lang="en-US" dirty="0" err="1" smtClean="0"/>
              <a:t>degistirir</a:t>
            </a:r>
            <a:endParaRPr lang="en-US" dirty="0" smtClean="0"/>
          </a:p>
          <a:p>
            <a:pPr marL="285750" indent="-285750">
              <a:buFontTx/>
              <a:buChar char="-"/>
              <a:defRPr/>
            </a:pPr>
            <a:endParaRPr lang="en-US" dirty="0"/>
          </a:p>
          <a:p>
            <a:pPr marL="285750" indent="-285750">
              <a:buFontTx/>
              <a:buChar char="-"/>
              <a:defRPr/>
            </a:pPr>
            <a:r>
              <a:rPr lang="en-US" b="1" dirty="0" err="1" smtClean="0"/>
              <a:t>Yerlestirme</a:t>
            </a:r>
            <a:r>
              <a:rPr lang="en-US" b="1" dirty="0" smtClean="0"/>
              <a:t>:</a:t>
            </a:r>
            <a:r>
              <a:rPr lang="en-US" dirty="0" smtClean="0"/>
              <a:t> </a:t>
            </a:r>
            <a:r>
              <a:rPr lang="en-US" dirty="0" err="1" smtClean="0"/>
              <a:t>kesinligi</a:t>
            </a:r>
            <a:r>
              <a:rPr lang="en-US" dirty="0" smtClean="0"/>
              <a:t> </a:t>
            </a:r>
            <a:r>
              <a:rPr lang="en-US" dirty="0" err="1" smtClean="0"/>
              <a:t>buyuk</a:t>
            </a:r>
            <a:r>
              <a:rPr lang="en-US" dirty="0" smtClean="0"/>
              <a:t> </a:t>
            </a:r>
            <a:r>
              <a:rPr lang="en-US" dirty="0" err="1" smtClean="0"/>
              <a:t>olcude</a:t>
            </a:r>
            <a:r>
              <a:rPr lang="en-US" dirty="0" smtClean="0"/>
              <a:t> </a:t>
            </a:r>
            <a:r>
              <a:rPr lang="en-US" dirty="0" err="1" smtClean="0"/>
              <a:t>azaltiyor</a:t>
            </a:r>
            <a:endParaRPr lang="en-US" dirty="0"/>
          </a:p>
          <a:p>
            <a:pPr marL="285750" indent="-285750">
              <a:buFontTx/>
              <a:buChar char="-"/>
              <a:defRPr/>
            </a:pPr>
            <a:endParaRPr lang="en-US" dirty="0" smtClean="0"/>
          </a:p>
          <a:p>
            <a:pPr marL="742950" lvl="1" indent="-285750">
              <a:buFontTx/>
              <a:buChar char="-"/>
              <a:defRPr/>
            </a:pPr>
            <a:endParaRPr lang="en-US" dirty="0" smtClean="0"/>
          </a:p>
          <a:p>
            <a:pPr marL="285750" indent="-285750">
              <a:buFontTx/>
              <a:buChar char="-"/>
              <a:defRPr/>
            </a:pPr>
            <a:endParaRPr lang="en-US" dirty="0">
              <a:solidFill>
                <a:srgbClr val="376092"/>
              </a:solidFill>
            </a:endParaRPr>
          </a:p>
        </p:txBody>
      </p:sp>
      <p:pic>
        <p:nvPicPr>
          <p:cNvPr id="4" name="Picture 3" descr="Screen shot 2012-02-28 at 5.21.14 P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36096" y="1412776"/>
            <a:ext cx="3242173" cy="4542984"/>
          </a:xfrm>
          <a:prstGeom prst="rect">
            <a:avLst/>
          </a:prstGeom>
        </p:spPr>
      </p:pic>
      <p:sp>
        <p:nvSpPr>
          <p:cNvPr id="6" name="TextBox 5"/>
          <p:cNvSpPr txBox="1"/>
          <p:nvPr/>
        </p:nvSpPr>
        <p:spPr>
          <a:xfrm>
            <a:off x="4901737" y="6093296"/>
            <a:ext cx="4211960" cy="369332"/>
          </a:xfrm>
          <a:prstGeom prst="rect">
            <a:avLst/>
          </a:prstGeom>
          <a:noFill/>
        </p:spPr>
        <p:txBody>
          <a:bodyPr wrap="square" rtlCol="0">
            <a:spAutoFit/>
          </a:bodyPr>
          <a:lstStyle/>
          <a:p>
            <a:r>
              <a:rPr lang="en-US" dirty="0" err="1" smtClean="0">
                <a:solidFill>
                  <a:schemeClr val="bg1">
                    <a:lumMod val="50000"/>
                  </a:schemeClr>
                </a:solidFill>
              </a:rPr>
              <a:t>Gamayel</a:t>
            </a:r>
            <a:r>
              <a:rPr lang="en-US" dirty="0" smtClean="0">
                <a:solidFill>
                  <a:schemeClr val="bg1">
                    <a:lumMod val="50000"/>
                  </a:schemeClr>
                </a:solidFill>
              </a:rPr>
              <a:t>  </a:t>
            </a:r>
            <a:r>
              <a:rPr lang="en-US" i="1" dirty="0" smtClean="0">
                <a:solidFill>
                  <a:schemeClr val="bg1">
                    <a:lumMod val="50000"/>
                  </a:schemeClr>
                </a:solidFill>
              </a:rPr>
              <a:t>et al.,</a:t>
            </a:r>
            <a:r>
              <a:rPr lang="en-US" i="1" dirty="0">
                <a:solidFill>
                  <a:schemeClr val="bg1">
                    <a:lumMod val="50000"/>
                  </a:schemeClr>
                </a:solidFill>
              </a:rPr>
              <a:t> </a:t>
            </a:r>
            <a:r>
              <a:rPr lang="en-US" i="1" dirty="0" err="1" smtClean="0">
                <a:solidFill>
                  <a:schemeClr val="bg1">
                    <a:lumMod val="50000"/>
                  </a:schemeClr>
                </a:solidFill>
              </a:rPr>
              <a:t>Annu</a:t>
            </a:r>
            <a:r>
              <a:rPr lang="en-US" i="1" dirty="0" smtClean="0">
                <a:solidFill>
                  <a:schemeClr val="bg1">
                    <a:lumMod val="50000"/>
                  </a:schemeClr>
                </a:solidFill>
              </a:rPr>
              <a:t>. Rev. Genet</a:t>
            </a:r>
            <a:r>
              <a:rPr lang="en-US" dirty="0" smtClean="0">
                <a:solidFill>
                  <a:schemeClr val="bg1">
                    <a:lumMod val="50000"/>
                  </a:schemeClr>
                </a:solidFill>
              </a:rPr>
              <a:t>., 2010</a:t>
            </a:r>
            <a:endParaRPr lang="de-CH" dirty="0">
              <a:solidFill>
                <a:schemeClr val="bg1">
                  <a:lumMod val="50000"/>
                </a:schemeClr>
              </a:solidFill>
            </a:endParaRPr>
          </a:p>
        </p:txBody>
      </p:sp>
      <p:sp>
        <p:nvSpPr>
          <p:cNvPr id="8" name="Title 1"/>
          <p:cNvSpPr>
            <a:spLocks noGrp="1"/>
          </p:cNvSpPr>
          <p:nvPr>
            <p:ph type="title"/>
          </p:nvPr>
        </p:nvSpPr>
        <p:spPr>
          <a:xfrm>
            <a:off x="85156" y="585829"/>
            <a:ext cx="8449243" cy="857250"/>
          </a:xfrm>
          <a:effectLst>
            <a:outerShdw blurRad="50800" dist="38100" dir="2700000" algn="tl" rotWithShape="0">
              <a:prstClr val="black">
                <a:alpha val="40000"/>
              </a:prstClr>
            </a:outerShdw>
          </a:effectLst>
        </p:spPr>
        <p:txBody>
          <a:bodyPr>
            <a:normAutofit/>
          </a:bodyPr>
          <a:lstStyle/>
          <a:p>
            <a:pPr algn="ct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Belirlemedeki</a:t>
            </a:r>
            <a:r>
              <a:rPr lang="en-US" b="1" dirty="0" smtClean="0">
                <a:solidFill>
                  <a:srgbClr val="E46C0A"/>
                </a:solidFill>
              </a:rPr>
              <a:t> </a:t>
            </a:r>
            <a:r>
              <a:rPr lang="en-US" b="1" dirty="0" err="1" smtClean="0">
                <a:solidFill>
                  <a:srgbClr val="E46C0A"/>
                </a:solidFill>
              </a:rPr>
              <a:t>Sorunlar</a:t>
            </a:r>
            <a:endParaRPr lang="en-US" b="1" dirty="0">
              <a:solidFill>
                <a:srgbClr val="E46C0A"/>
              </a:solidFill>
            </a:endParaRPr>
          </a:p>
        </p:txBody>
      </p:sp>
    </p:spTree>
    <p:extLst>
      <p:ext uri="{BB962C8B-B14F-4D97-AF65-F5344CB8AC3E}">
        <p14:creationId xmlns:p14="http://schemas.microsoft.com/office/powerpoint/2010/main" val="13338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90092" y="1611919"/>
            <a:ext cx="2354731" cy="1766048"/>
          </a:xfrm>
          <a:prstGeom prst="rect">
            <a:avLst/>
          </a:prstGeom>
        </p:spPr>
      </p:pic>
      <p:pic>
        <p:nvPicPr>
          <p:cNvPr id="6" name="Picture 5"/>
          <p:cNvPicPr>
            <a:picLocks noChangeAspect="1"/>
          </p:cNvPicPr>
          <p:nvPr/>
        </p:nvPicPr>
        <p:blipFill>
          <a:blip r:embed="rId3"/>
          <a:stretch>
            <a:fillRect/>
          </a:stretch>
        </p:blipFill>
        <p:spPr>
          <a:xfrm>
            <a:off x="0" y="4303299"/>
            <a:ext cx="3051666" cy="2288750"/>
          </a:xfrm>
          <a:prstGeom prst="rect">
            <a:avLst/>
          </a:prstGeom>
        </p:spPr>
      </p:pic>
      <p:pic>
        <p:nvPicPr>
          <p:cNvPr id="5" name="Picture 4"/>
          <p:cNvPicPr>
            <a:picLocks noChangeAspect="1"/>
          </p:cNvPicPr>
          <p:nvPr/>
        </p:nvPicPr>
        <p:blipFill>
          <a:blip r:embed="rId4"/>
          <a:stretch>
            <a:fillRect/>
          </a:stretch>
        </p:blipFill>
        <p:spPr>
          <a:xfrm>
            <a:off x="2975963" y="1949599"/>
            <a:ext cx="2914128" cy="2186129"/>
          </a:xfrm>
          <a:prstGeom prst="rect">
            <a:avLst/>
          </a:prstGeom>
        </p:spPr>
      </p:pic>
      <p:pic>
        <p:nvPicPr>
          <p:cNvPr id="7" name="Picture 6"/>
          <p:cNvPicPr>
            <a:picLocks noChangeAspect="1"/>
          </p:cNvPicPr>
          <p:nvPr/>
        </p:nvPicPr>
        <p:blipFill>
          <a:blip r:embed="rId5"/>
          <a:stretch>
            <a:fillRect/>
          </a:stretch>
        </p:blipFill>
        <p:spPr>
          <a:xfrm>
            <a:off x="85156" y="2134663"/>
            <a:ext cx="2890808" cy="2168636"/>
          </a:xfrm>
          <a:prstGeom prst="rect">
            <a:avLst/>
          </a:prstGeom>
        </p:spPr>
      </p:pic>
      <p:pic>
        <p:nvPicPr>
          <p:cNvPr id="8" name="Picture 7"/>
          <p:cNvPicPr>
            <a:picLocks noChangeAspect="1"/>
          </p:cNvPicPr>
          <p:nvPr/>
        </p:nvPicPr>
        <p:blipFill>
          <a:blip r:embed="rId6"/>
          <a:stretch>
            <a:fillRect/>
          </a:stretch>
        </p:blipFill>
        <p:spPr>
          <a:xfrm>
            <a:off x="3160096" y="4303299"/>
            <a:ext cx="2057812" cy="1543359"/>
          </a:xfrm>
          <a:prstGeom prst="rect">
            <a:avLst/>
          </a:prstGeom>
        </p:spPr>
      </p:pic>
      <p:pic>
        <p:nvPicPr>
          <p:cNvPr id="9" name="Picture 8"/>
          <p:cNvPicPr>
            <a:picLocks noChangeAspect="1"/>
          </p:cNvPicPr>
          <p:nvPr/>
        </p:nvPicPr>
        <p:blipFill>
          <a:blip r:embed="rId7"/>
          <a:stretch>
            <a:fillRect/>
          </a:stretch>
        </p:blipFill>
        <p:spPr>
          <a:xfrm>
            <a:off x="5377874" y="3657600"/>
            <a:ext cx="3781425" cy="2343150"/>
          </a:xfrm>
          <a:prstGeom prst="rect">
            <a:avLst/>
          </a:prstGeom>
        </p:spPr>
      </p:pic>
      <p:sp>
        <p:nvSpPr>
          <p:cNvPr id="10" name="Title 1"/>
          <p:cNvSpPr>
            <a:spLocks noGrp="1"/>
          </p:cNvSpPr>
          <p:nvPr>
            <p:ph type="title"/>
          </p:nvPr>
        </p:nvSpPr>
        <p:spPr>
          <a:xfrm>
            <a:off x="85156" y="585829"/>
            <a:ext cx="8449243" cy="857250"/>
          </a:xfrm>
          <a:effectLst>
            <a:outerShdw blurRad="50800" dist="38100" dir="2700000" algn="tl" rotWithShape="0">
              <a:prstClr val="black">
                <a:alpha val="40000"/>
              </a:prstClr>
            </a:outerShdw>
          </a:effectLst>
        </p:spPr>
        <p:txBody>
          <a:bodyPr>
            <a:normAutofit fontScale="90000"/>
          </a:bodyPr>
          <a:lstStyle/>
          <a:p>
            <a:pPr algn="ctr"/>
            <a:r>
              <a:rPr lang="en-US" b="1" dirty="0" smtClean="0">
                <a:solidFill>
                  <a:srgbClr val="E46C0A"/>
                </a:solidFill>
              </a:rPr>
              <a:t>masking, masking, masking</a:t>
            </a:r>
            <a:br>
              <a:rPr lang="en-US" b="1" dirty="0" smtClean="0">
                <a:solidFill>
                  <a:srgbClr val="E46C0A"/>
                </a:solidFill>
              </a:rPr>
            </a:br>
            <a:r>
              <a:rPr lang="en-US" b="1" dirty="0">
                <a:solidFill>
                  <a:srgbClr val="E46C0A"/>
                </a:solidFill>
              </a:rPr>
              <a:t>- ignorance is a bliss</a:t>
            </a:r>
          </a:p>
        </p:txBody>
      </p:sp>
    </p:spTree>
    <p:extLst>
      <p:ext uri="{BB962C8B-B14F-4D97-AF65-F5344CB8AC3E}">
        <p14:creationId xmlns:p14="http://schemas.microsoft.com/office/powerpoint/2010/main" val="148022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9551" y="1484784"/>
            <a:ext cx="6509703" cy="2585323"/>
          </a:xfrm>
          <a:prstGeom prst="rect">
            <a:avLst/>
          </a:prstGeom>
          <a:noFill/>
        </p:spPr>
        <p:txBody>
          <a:bodyPr wrap="square">
            <a:spAutoFit/>
          </a:bodyPr>
          <a:lstStyle/>
          <a:p>
            <a:pPr>
              <a:defRPr/>
            </a:pPr>
            <a:endParaRPr lang="en-US" dirty="0"/>
          </a:p>
          <a:p>
            <a:pPr marL="742950" lvl="1" indent="-285750">
              <a:buFontTx/>
              <a:buChar char="-"/>
              <a:defRPr/>
            </a:pPr>
            <a:r>
              <a:rPr lang="en-US" dirty="0" smtClean="0"/>
              <a:t>paired-end </a:t>
            </a:r>
            <a:r>
              <a:rPr lang="en-US" dirty="0" err="1" smtClean="0"/>
              <a:t>teknolojisi</a:t>
            </a:r>
            <a:r>
              <a:rPr lang="en-US" dirty="0" smtClean="0"/>
              <a:t>, </a:t>
            </a:r>
            <a:r>
              <a:rPr lang="en-US" dirty="0" err="1" smtClean="0"/>
              <a:t>sik</a:t>
            </a:r>
            <a:r>
              <a:rPr lang="en-US" dirty="0" smtClean="0"/>
              <a:t> </a:t>
            </a:r>
            <a:r>
              <a:rPr lang="en-US" dirty="0" err="1" smtClean="0"/>
              <a:t>fragmanlar</a:t>
            </a:r>
            <a:r>
              <a:rPr lang="en-US" dirty="0" smtClean="0"/>
              <a:t>, </a:t>
            </a:r>
            <a:r>
              <a:rPr lang="en-US" dirty="0" err="1" smtClean="0"/>
              <a:t>yuksek</a:t>
            </a:r>
            <a:r>
              <a:rPr lang="en-US" dirty="0" smtClean="0"/>
              <a:t> </a:t>
            </a:r>
            <a:r>
              <a:rPr lang="en-US" dirty="0" err="1" smtClean="0"/>
              <a:t>derinlik</a:t>
            </a:r>
            <a:r>
              <a:rPr lang="en-US" dirty="0" smtClean="0"/>
              <a:t> </a:t>
            </a:r>
          </a:p>
          <a:p>
            <a:pPr lvl="1">
              <a:defRPr/>
            </a:pPr>
            <a:r>
              <a:rPr lang="en-US" dirty="0" smtClean="0"/>
              <a:t> </a:t>
            </a:r>
          </a:p>
          <a:p>
            <a:pPr marL="742950" lvl="1" indent="-285750">
              <a:buFontTx/>
              <a:buChar char="-"/>
              <a:defRPr/>
            </a:pPr>
            <a:r>
              <a:rPr lang="en-US" dirty="0" smtClean="0"/>
              <a:t>Pac-Bio </a:t>
            </a:r>
            <a:r>
              <a:rPr lang="en-US" dirty="0" err="1" smtClean="0"/>
              <a:t>gibi</a:t>
            </a:r>
            <a:r>
              <a:rPr lang="en-US" dirty="0" smtClean="0"/>
              <a:t> real-time </a:t>
            </a:r>
            <a:r>
              <a:rPr lang="en-US" dirty="0" err="1" smtClean="0"/>
              <a:t>dizileme</a:t>
            </a:r>
            <a:r>
              <a:rPr lang="en-US" dirty="0" smtClean="0"/>
              <a:t> </a:t>
            </a:r>
            <a:r>
              <a:rPr lang="en-US" dirty="0" err="1" smtClean="0"/>
              <a:t>teknolojileri ya da PCR-free metodlar</a:t>
            </a:r>
            <a:endParaRPr lang="en-US" dirty="0" smtClean="0"/>
          </a:p>
          <a:p>
            <a:pPr marL="742950" lvl="1" indent="-285750">
              <a:buFontTx/>
              <a:buChar char="-"/>
              <a:defRPr/>
            </a:pPr>
            <a:endParaRPr lang="en-US" dirty="0" smtClean="0"/>
          </a:p>
          <a:p>
            <a:pPr marL="742950" lvl="1" indent="-285750">
              <a:buFontTx/>
              <a:buChar char="-"/>
              <a:defRPr/>
            </a:pPr>
            <a:r>
              <a:rPr lang="en-US" dirty="0" err="1" smtClean="0"/>
              <a:t>yerlestirmek</a:t>
            </a:r>
            <a:r>
              <a:rPr lang="en-US" dirty="0" smtClean="0"/>
              <a:t> </a:t>
            </a:r>
            <a:r>
              <a:rPr lang="en-US" dirty="0" err="1" smtClean="0"/>
              <a:t>icin</a:t>
            </a:r>
            <a:r>
              <a:rPr lang="en-US" dirty="0" smtClean="0"/>
              <a:t> </a:t>
            </a:r>
            <a:r>
              <a:rPr lang="en-US" dirty="0" err="1" smtClean="0"/>
              <a:t>cevre</a:t>
            </a:r>
            <a:r>
              <a:rPr lang="en-US" dirty="0" smtClean="0"/>
              <a:t> </a:t>
            </a:r>
            <a:r>
              <a:rPr lang="en-US" dirty="0" err="1" smtClean="0"/>
              <a:t>dizileri</a:t>
            </a:r>
            <a:r>
              <a:rPr lang="en-US" dirty="0" smtClean="0"/>
              <a:t> </a:t>
            </a:r>
            <a:r>
              <a:rPr lang="en-US" dirty="0" err="1" smtClean="0"/>
              <a:t>goz</a:t>
            </a:r>
            <a:r>
              <a:rPr lang="en-US" dirty="0" smtClean="0"/>
              <a:t> </a:t>
            </a:r>
            <a:r>
              <a:rPr lang="en-US" dirty="0" err="1" smtClean="0"/>
              <a:t>onunde</a:t>
            </a:r>
            <a:r>
              <a:rPr lang="en-US" dirty="0" smtClean="0"/>
              <a:t> </a:t>
            </a:r>
            <a:r>
              <a:rPr lang="en-US" dirty="0" err="1" smtClean="0"/>
              <a:t>bulundurmak</a:t>
            </a:r>
            <a:endParaRPr lang="en-US" dirty="0" smtClean="0"/>
          </a:p>
          <a:p>
            <a:pPr marL="742950" lvl="1" indent="-285750">
              <a:buFontTx/>
              <a:buChar char="-"/>
              <a:defRPr/>
            </a:pPr>
            <a:endParaRPr lang="en-US" dirty="0" smtClean="0"/>
          </a:p>
          <a:p>
            <a:pPr marL="285750" indent="-285750">
              <a:buFontTx/>
              <a:buChar char="-"/>
              <a:defRPr/>
            </a:pPr>
            <a:endParaRPr lang="en-US" dirty="0">
              <a:solidFill>
                <a:srgbClr val="376092"/>
              </a:solidFill>
            </a:endParaRPr>
          </a:p>
        </p:txBody>
      </p:sp>
      <p:pic>
        <p:nvPicPr>
          <p:cNvPr id="2" name="Picture 1" descr="Screen Shot 2016-01-28 at 12.32.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964" y="3793108"/>
            <a:ext cx="6215784" cy="622933"/>
          </a:xfrm>
          <a:prstGeom prst="rect">
            <a:avLst/>
          </a:prstGeom>
        </p:spPr>
      </p:pic>
      <p:sp>
        <p:nvSpPr>
          <p:cNvPr id="6" name="Title 1"/>
          <p:cNvSpPr>
            <a:spLocks noGrp="1"/>
          </p:cNvSpPr>
          <p:nvPr>
            <p:ph type="title"/>
          </p:nvPr>
        </p:nvSpPr>
        <p:spPr>
          <a:xfrm>
            <a:off x="85156" y="585829"/>
            <a:ext cx="8449243" cy="857250"/>
          </a:xfrm>
          <a:effectLst>
            <a:outerShdw blurRad="50800" dist="38100" dir="2700000" algn="tl" rotWithShape="0">
              <a:prstClr val="black">
                <a:alpha val="40000"/>
              </a:prstClr>
            </a:outerShdw>
          </a:effectLst>
        </p:spPr>
        <p:txBody>
          <a:bodyPr>
            <a:normAutofit fontScale="90000"/>
          </a:bodyPr>
          <a:lstStyle/>
          <a:p>
            <a:pPr algn="ct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Belirlemedeki</a:t>
            </a:r>
            <a:r>
              <a:rPr lang="en-US" b="1" dirty="0" smtClean="0">
                <a:solidFill>
                  <a:srgbClr val="E46C0A"/>
                </a:solidFill>
              </a:rPr>
              <a:t> </a:t>
            </a:r>
            <a:r>
              <a:rPr lang="en-US" b="1" dirty="0" err="1" smtClean="0">
                <a:solidFill>
                  <a:srgbClr val="E46C0A"/>
                </a:solidFill>
              </a:rPr>
              <a:t>Sorunlara</a:t>
            </a:r>
            <a:r>
              <a:rPr lang="en-US" b="1" dirty="0" smtClean="0">
                <a:solidFill>
                  <a:srgbClr val="E46C0A"/>
                </a:solidFill>
              </a:rPr>
              <a:t> </a:t>
            </a:r>
            <a:r>
              <a:rPr lang="en-US" b="1" dirty="0" err="1" smtClean="0">
                <a:solidFill>
                  <a:srgbClr val="E46C0A"/>
                </a:solidFill>
              </a:rPr>
              <a:t>Cozumler</a:t>
            </a:r>
            <a:endParaRPr lang="en-US" b="1" dirty="0">
              <a:solidFill>
                <a:srgbClr val="E46C0A"/>
              </a:solidFill>
            </a:endParaRPr>
          </a:p>
        </p:txBody>
      </p:sp>
    </p:spTree>
    <p:extLst>
      <p:ext uri="{BB962C8B-B14F-4D97-AF65-F5344CB8AC3E}">
        <p14:creationId xmlns:p14="http://schemas.microsoft.com/office/powerpoint/2010/main" val="209968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96506" y="1581878"/>
            <a:ext cx="3421652" cy="4418872"/>
          </a:xfrm>
          <a:prstGeom prst="rect">
            <a:avLst/>
          </a:prstGeom>
        </p:spPr>
      </p:pic>
      <p:sp>
        <p:nvSpPr>
          <p:cNvPr id="9" name="Rectangle 8"/>
          <p:cNvSpPr/>
          <p:nvPr/>
        </p:nvSpPr>
        <p:spPr>
          <a:xfrm>
            <a:off x="2733612" y="2490305"/>
            <a:ext cx="3339709" cy="9278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2728973" y="4089188"/>
            <a:ext cx="3339709" cy="7269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2758350" y="5490136"/>
            <a:ext cx="3339709" cy="510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itle 1"/>
          <p:cNvSpPr>
            <a:spLocks noGrp="1"/>
          </p:cNvSpPr>
          <p:nvPr>
            <p:ph type="title"/>
          </p:nvPr>
        </p:nvSpPr>
        <p:spPr>
          <a:xfrm>
            <a:off x="85156" y="585829"/>
            <a:ext cx="8449243" cy="857250"/>
          </a:xfrm>
          <a:effectLst>
            <a:outerShdw blurRad="50800" dist="38100" dir="2700000" algn="tl" rotWithShape="0">
              <a:prstClr val="black">
                <a:alpha val="40000"/>
              </a:prstClr>
            </a:outerShdw>
          </a:effectLst>
        </p:spPr>
        <p:txBody>
          <a:bodyPr>
            <a:normAutofit fontScale="90000"/>
          </a:bodyPr>
          <a:lstStyle/>
          <a:p>
            <a:pPr algn="ct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Belirlemedeki</a:t>
            </a:r>
            <a:r>
              <a:rPr lang="en-US" b="1" dirty="0" smtClean="0">
                <a:solidFill>
                  <a:srgbClr val="E46C0A"/>
                </a:solidFill>
              </a:rPr>
              <a:t> </a:t>
            </a:r>
            <a:r>
              <a:rPr lang="en-US" b="1" dirty="0" err="1" smtClean="0">
                <a:solidFill>
                  <a:srgbClr val="E46C0A"/>
                </a:solidFill>
              </a:rPr>
              <a:t>Sorunlara</a:t>
            </a:r>
            <a:r>
              <a:rPr lang="en-US" b="1" dirty="0" smtClean="0">
                <a:solidFill>
                  <a:srgbClr val="E46C0A"/>
                </a:solidFill>
              </a:rPr>
              <a:t> </a:t>
            </a:r>
            <a:r>
              <a:rPr lang="en-US" b="1" dirty="0" err="1" smtClean="0">
                <a:solidFill>
                  <a:srgbClr val="E46C0A"/>
                </a:solidFill>
              </a:rPr>
              <a:t>Cozumler</a:t>
            </a:r>
            <a:endParaRPr lang="en-US" b="1" dirty="0">
              <a:solidFill>
                <a:srgbClr val="E46C0A"/>
              </a:solidFill>
            </a:endParaRPr>
          </a:p>
        </p:txBody>
      </p:sp>
    </p:spTree>
    <p:extLst>
      <p:ext uri="{BB962C8B-B14F-4D97-AF65-F5344CB8AC3E}">
        <p14:creationId xmlns:p14="http://schemas.microsoft.com/office/powerpoint/2010/main" val="1596505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96506" y="1581878"/>
            <a:ext cx="3421652" cy="4418872"/>
          </a:xfrm>
          <a:prstGeom prst="rect">
            <a:avLst/>
          </a:prstGeom>
        </p:spPr>
      </p:pic>
      <p:sp>
        <p:nvSpPr>
          <p:cNvPr id="5" name="Title 1"/>
          <p:cNvSpPr>
            <a:spLocks noGrp="1"/>
          </p:cNvSpPr>
          <p:nvPr>
            <p:ph type="title"/>
          </p:nvPr>
        </p:nvSpPr>
        <p:spPr>
          <a:xfrm>
            <a:off x="85156" y="585829"/>
            <a:ext cx="8449243" cy="857250"/>
          </a:xfrm>
          <a:effectLst>
            <a:outerShdw blurRad="50800" dist="38100" dir="2700000" algn="tl" rotWithShape="0">
              <a:prstClr val="black">
                <a:alpha val="40000"/>
              </a:prstClr>
            </a:outerShdw>
          </a:effectLst>
        </p:spPr>
        <p:txBody>
          <a:bodyPr>
            <a:normAutofit fontScale="90000"/>
          </a:bodyPr>
          <a:lstStyle/>
          <a:p>
            <a:pPr algn="ct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Belirlemedeki</a:t>
            </a:r>
            <a:r>
              <a:rPr lang="en-US" b="1" dirty="0" smtClean="0">
                <a:solidFill>
                  <a:srgbClr val="E46C0A"/>
                </a:solidFill>
              </a:rPr>
              <a:t> </a:t>
            </a:r>
            <a:r>
              <a:rPr lang="en-US" b="1" dirty="0" err="1" smtClean="0">
                <a:solidFill>
                  <a:srgbClr val="E46C0A"/>
                </a:solidFill>
              </a:rPr>
              <a:t>Sorunlara</a:t>
            </a:r>
            <a:r>
              <a:rPr lang="en-US" b="1" dirty="0" smtClean="0">
                <a:solidFill>
                  <a:srgbClr val="E46C0A"/>
                </a:solidFill>
              </a:rPr>
              <a:t> </a:t>
            </a:r>
            <a:r>
              <a:rPr lang="en-US" b="1" dirty="0" err="1" smtClean="0">
                <a:solidFill>
                  <a:srgbClr val="E46C0A"/>
                </a:solidFill>
              </a:rPr>
              <a:t>Cozumler</a:t>
            </a:r>
            <a:endParaRPr lang="en-US" b="1" dirty="0">
              <a:solidFill>
                <a:srgbClr val="E46C0A"/>
              </a:solidFill>
            </a:endParaRPr>
          </a:p>
        </p:txBody>
      </p:sp>
    </p:spTree>
    <p:extLst>
      <p:ext uri="{BB962C8B-B14F-4D97-AF65-F5344CB8AC3E}">
        <p14:creationId xmlns:p14="http://schemas.microsoft.com/office/powerpoint/2010/main" val="1971222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effectLst>
                  <a:outerShdw blurRad="50800" dist="76200" dir="2700000" algn="tl" rotWithShape="0">
                    <a:prstClr val="black">
                      <a:alpha val="40000"/>
                    </a:prstClr>
                  </a:outerShdw>
                </a:effectLst>
              </a:rPr>
              <a:t>Insanda</a:t>
            </a:r>
            <a:r>
              <a:rPr lang="en-US" dirty="0" smtClean="0">
                <a:effectLst>
                  <a:outerShdw blurRad="50800" dist="76200" dir="2700000" algn="tl" rotWithShape="0">
                    <a:prstClr val="black">
                      <a:alpha val="40000"/>
                    </a:prstClr>
                  </a:outerShdw>
                </a:effectLst>
              </a:rPr>
              <a:t> </a:t>
            </a:r>
            <a:r>
              <a:rPr lang="en-US" dirty="0" smtClean="0">
                <a:effectLst>
                  <a:outerShdw blurRad="50800" dist="76200" dir="2700000" algn="tl" rotWithShape="0">
                    <a:prstClr val="black">
                      <a:alpha val="40000"/>
                    </a:prstClr>
                  </a:outerShdw>
                </a:effectLst>
              </a:rPr>
              <a:t>G</a:t>
            </a:r>
            <a:r>
              <a:rPr lang="tr-TR" dirty="0" err="1" smtClean="0">
                <a:effectLst>
                  <a:outerShdw blurRad="50800" dist="76200" dir="2700000" algn="tl" rotWithShape="0">
                    <a:prstClr val="black">
                      <a:alpha val="40000"/>
                    </a:prstClr>
                  </a:outerShdw>
                </a:effectLst>
              </a:rPr>
              <a:t>enomik</a:t>
            </a:r>
            <a:r>
              <a:rPr lang="tr-TR" dirty="0" smtClean="0">
                <a:effectLst>
                  <a:outerShdw blurRad="50800" dist="76200" dir="2700000" algn="tl" rotWithShape="0">
                    <a:prstClr val="black">
                      <a:alpha val="40000"/>
                    </a:prstClr>
                  </a:outerShdw>
                </a:effectLst>
              </a:rPr>
              <a:t> </a:t>
            </a:r>
            <a:r>
              <a:rPr lang="tr-TR" dirty="0" err="1" smtClean="0">
                <a:effectLst>
                  <a:outerShdw blurRad="50800" dist="76200" dir="2700000" algn="tl" rotWithShape="0">
                    <a:prstClr val="black">
                      <a:alpha val="40000"/>
                    </a:prstClr>
                  </a:outerShdw>
                </a:effectLst>
              </a:rPr>
              <a:t>Cesitlilik</a:t>
            </a:r>
            <a:endParaRPr lang="en-US" dirty="0">
              <a:effectLst>
                <a:outerShdw blurRad="50800" dist="76200" dir="2700000" algn="tl" rotWithShape="0">
                  <a:prstClr val="black">
                    <a:alpha val="40000"/>
                  </a:prstClr>
                </a:outerShdw>
              </a:effectLst>
            </a:endParaRPr>
          </a:p>
        </p:txBody>
      </p:sp>
      <p:grpSp>
        <p:nvGrpSpPr>
          <p:cNvPr id="4" name="Group 5"/>
          <p:cNvGrpSpPr>
            <a:grpSpLocks/>
          </p:cNvGrpSpPr>
          <p:nvPr/>
        </p:nvGrpSpPr>
        <p:grpSpPr bwMode="auto">
          <a:xfrm>
            <a:off x="184092" y="1257300"/>
            <a:ext cx="4622952" cy="4610100"/>
            <a:chOff x="183501" y="1257300"/>
            <a:chExt cx="4624404" cy="4609878"/>
          </a:xfrm>
        </p:grpSpPr>
        <p:cxnSp>
          <p:nvCxnSpPr>
            <p:cNvPr id="5" name="Straight Arrow Connector 4"/>
            <p:cNvCxnSpPr/>
            <p:nvPr/>
          </p:nvCxnSpPr>
          <p:spPr>
            <a:xfrm flipH="1" flipV="1">
              <a:off x="1199878" y="2457392"/>
              <a:ext cx="1956415" cy="1841412"/>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07555" y="2019263"/>
              <a:ext cx="0" cy="2925623"/>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98027" y="4944886"/>
              <a:ext cx="3650809" cy="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15"/>
            <p:cNvSpPr txBox="1">
              <a:spLocks noChangeArrowheads="1"/>
            </p:cNvSpPr>
            <p:nvPr/>
          </p:nvSpPr>
          <p:spPr bwMode="auto">
            <a:xfrm>
              <a:off x="390525" y="4982712"/>
              <a:ext cx="633507" cy="369332"/>
            </a:xfrm>
            <a:prstGeom prst="rect">
              <a:avLst/>
            </a:prstGeom>
            <a:noFill/>
            <a:ln w="9525">
              <a:noFill/>
              <a:miter lim="800000"/>
              <a:headEnd/>
              <a:tailEnd/>
            </a:ln>
          </p:spPr>
          <p:txBody>
            <a:bodyPr wrap="none">
              <a:spAutoFit/>
            </a:bodyPr>
            <a:lstStyle/>
            <a:p>
              <a:r>
                <a:rPr lang="en-US" dirty="0">
                  <a:latin typeface="Arial" pitchFamily="34" charset="0"/>
                </a:rPr>
                <a:t>1 </a:t>
              </a:r>
              <a:r>
                <a:rPr lang="en-US" dirty="0" err="1">
                  <a:latin typeface="Arial" pitchFamily="34" charset="0"/>
                </a:rPr>
                <a:t>bp</a:t>
              </a:r>
              <a:endParaRPr lang="en-US" dirty="0">
                <a:latin typeface="Arial" pitchFamily="34" charset="0"/>
              </a:endParaRPr>
            </a:p>
          </p:txBody>
        </p:sp>
        <p:sp>
          <p:nvSpPr>
            <p:cNvPr id="9" name="TextBox 16"/>
            <p:cNvSpPr txBox="1">
              <a:spLocks noChangeArrowheads="1"/>
            </p:cNvSpPr>
            <p:nvPr/>
          </p:nvSpPr>
          <p:spPr bwMode="auto">
            <a:xfrm>
              <a:off x="3353204" y="4982712"/>
              <a:ext cx="1454701" cy="369314"/>
            </a:xfrm>
            <a:prstGeom prst="rect">
              <a:avLst/>
            </a:prstGeom>
            <a:noFill/>
            <a:ln w="9525">
              <a:noFill/>
              <a:miter lim="800000"/>
              <a:headEnd/>
              <a:tailEnd/>
            </a:ln>
          </p:spPr>
          <p:txBody>
            <a:bodyPr wrap="none">
              <a:spAutoFit/>
            </a:bodyPr>
            <a:lstStyle/>
            <a:p>
              <a:r>
                <a:rPr lang="en-US" dirty="0">
                  <a:latin typeface="Arial" pitchFamily="34" charset="0"/>
                </a:rPr>
                <a:t>1 </a:t>
              </a:r>
              <a:r>
                <a:rPr lang="tr-TR" dirty="0" smtClean="0">
                  <a:latin typeface="Arial" pitchFamily="34" charset="0"/>
                </a:rPr>
                <a:t>k</a:t>
              </a:r>
              <a:r>
                <a:rPr lang="en-US" dirty="0" smtClean="0">
                  <a:latin typeface="Arial" pitchFamily="34" charset="0"/>
                </a:rPr>
                <a:t>r</a:t>
              </a:r>
              <a:r>
                <a:rPr lang="tr-TR" dirty="0" smtClean="0">
                  <a:latin typeface="Arial" pitchFamily="34" charset="0"/>
                </a:rPr>
                <a:t>omozom</a:t>
              </a:r>
              <a:endParaRPr lang="en-US" dirty="0">
                <a:latin typeface="Arial" pitchFamily="34" charset="0"/>
              </a:endParaRPr>
            </a:p>
          </p:txBody>
        </p:sp>
        <p:sp>
          <p:nvSpPr>
            <p:cNvPr id="10" name="TextBox 17"/>
            <p:cNvSpPr txBox="1">
              <a:spLocks noChangeArrowheads="1"/>
            </p:cNvSpPr>
            <p:nvPr/>
          </p:nvSpPr>
          <p:spPr bwMode="auto">
            <a:xfrm rot="16200000">
              <a:off x="-6219" y="3297232"/>
              <a:ext cx="748887" cy="369448"/>
            </a:xfrm>
            <a:prstGeom prst="rect">
              <a:avLst/>
            </a:prstGeom>
            <a:noFill/>
            <a:ln w="9525">
              <a:noFill/>
              <a:miter lim="800000"/>
              <a:headEnd/>
              <a:tailEnd/>
            </a:ln>
          </p:spPr>
          <p:txBody>
            <a:bodyPr wrap="none">
              <a:spAutoFit/>
            </a:bodyPr>
            <a:lstStyle/>
            <a:p>
              <a:r>
                <a:rPr lang="tr-TR" dirty="0" smtClean="0">
                  <a:latin typeface="Arial" pitchFamily="34" charset="0"/>
                </a:rPr>
                <a:t>Sıklık</a:t>
              </a:r>
              <a:endParaRPr lang="en-US" dirty="0">
                <a:latin typeface="Arial" pitchFamily="34" charset="0"/>
              </a:endParaRPr>
            </a:p>
          </p:txBody>
        </p:sp>
        <p:sp>
          <p:nvSpPr>
            <p:cNvPr id="11" name="TextBox 18"/>
            <p:cNvSpPr txBox="1">
              <a:spLocks noChangeArrowheads="1"/>
            </p:cNvSpPr>
            <p:nvPr/>
          </p:nvSpPr>
          <p:spPr bwMode="auto">
            <a:xfrm>
              <a:off x="713503" y="2063776"/>
              <a:ext cx="3737261" cy="338538"/>
            </a:xfrm>
            <a:prstGeom prst="rect">
              <a:avLst/>
            </a:prstGeom>
            <a:noFill/>
            <a:ln w="9525">
              <a:solidFill>
                <a:srgbClr val="112943"/>
              </a:solidFill>
              <a:miter lim="800000"/>
              <a:headEnd/>
              <a:tailEnd/>
            </a:ln>
          </p:spPr>
          <p:txBody>
            <a:bodyPr wrap="none">
              <a:spAutoFit/>
            </a:bodyPr>
            <a:lstStyle/>
            <a:p>
              <a:r>
                <a:rPr lang="tr-TR" sz="1600" dirty="0" smtClean="0">
                  <a:latin typeface="Arial" pitchFamily="34" charset="0"/>
                </a:rPr>
                <a:t>Tek Nükleotid Polimorfizm (TNP </a:t>
              </a:r>
              <a:r>
                <a:rPr lang="en-US" sz="1600" dirty="0" smtClean="0">
                  <a:latin typeface="Arial" pitchFamily="34" charset="0"/>
                </a:rPr>
                <a:t>[</a:t>
              </a:r>
              <a:r>
                <a:rPr lang="tr-TR" sz="1600" dirty="0" smtClean="0">
                  <a:latin typeface="Arial" pitchFamily="34" charset="0"/>
                </a:rPr>
                <a:t>SNP</a:t>
              </a:r>
              <a:r>
                <a:rPr lang="en-US" sz="1600" dirty="0" smtClean="0">
                  <a:latin typeface="Arial" pitchFamily="34" charset="0"/>
                </a:rPr>
                <a:t>]</a:t>
              </a:r>
              <a:r>
                <a:rPr lang="tr-TR" sz="1600" dirty="0" smtClean="0">
                  <a:latin typeface="Arial" pitchFamily="34" charset="0"/>
                </a:rPr>
                <a:t>)</a:t>
              </a:r>
              <a:endParaRPr lang="en-US" sz="1600" dirty="0">
                <a:latin typeface="Arial" pitchFamily="34" charset="0"/>
              </a:endParaRPr>
            </a:p>
          </p:txBody>
        </p:sp>
        <p:sp>
          <p:nvSpPr>
            <p:cNvPr id="12" name="TextBox 19"/>
            <p:cNvSpPr txBox="1">
              <a:spLocks noChangeArrowheads="1"/>
            </p:cNvSpPr>
            <p:nvPr/>
          </p:nvSpPr>
          <p:spPr bwMode="auto">
            <a:xfrm>
              <a:off x="2563574" y="4345906"/>
              <a:ext cx="1930944" cy="584747"/>
            </a:xfrm>
            <a:prstGeom prst="rect">
              <a:avLst/>
            </a:prstGeom>
            <a:noFill/>
            <a:ln w="9525">
              <a:solidFill>
                <a:schemeClr val="tx1"/>
              </a:solidFill>
              <a:miter lim="800000"/>
              <a:headEnd/>
              <a:tailEnd/>
            </a:ln>
          </p:spPr>
          <p:txBody>
            <a:bodyPr wrap="none">
              <a:spAutoFit/>
            </a:bodyPr>
            <a:lstStyle/>
            <a:p>
              <a:pPr algn="ctr"/>
              <a:r>
                <a:rPr lang="en-US" sz="1600" dirty="0" err="1" smtClean="0">
                  <a:latin typeface="Arial" pitchFamily="34" charset="0"/>
                </a:rPr>
                <a:t>Kromozomal</a:t>
              </a:r>
              <a:endParaRPr lang="en-US" sz="1600" dirty="0" smtClean="0">
                <a:latin typeface="Arial" pitchFamily="34" charset="0"/>
              </a:endParaRPr>
            </a:p>
            <a:p>
              <a:pPr algn="ctr"/>
              <a:r>
                <a:rPr lang="en-US" sz="1600" dirty="0" smtClean="0">
                  <a:latin typeface="Arial" pitchFamily="34" charset="0"/>
                </a:rPr>
                <a:t>(</a:t>
              </a:r>
              <a:r>
                <a:rPr lang="en-US" sz="1600" dirty="0" err="1" smtClean="0">
                  <a:latin typeface="Arial" pitchFamily="34" charset="0"/>
                </a:rPr>
                <a:t>trizomi</a:t>
              </a:r>
              <a:r>
                <a:rPr lang="en-US" sz="1600" dirty="0" smtClean="0">
                  <a:latin typeface="Arial" pitchFamily="34" charset="0"/>
                </a:rPr>
                <a:t>/</a:t>
              </a:r>
              <a:r>
                <a:rPr lang="en-US" sz="1600" dirty="0" err="1" smtClean="0">
                  <a:latin typeface="Arial" pitchFamily="34" charset="0"/>
                </a:rPr>
                <a:t>monozomi</a:t>
              </a:r>
              <a:r>
                <a:rPr lang="en-US" sz="1600" dirty="0" smtClean="0">
                  <a:latin typeface="Arial" pitchFamily="34" charset="0"/>
                </a:rPr>
                <a:t>)</a:t>
              </a:r>
              <a:endParaRPr lang="en-US" sz="1600" dirty="0">
                <a:latin typeface="Arial" pitchFamily="34" charset="0"/>
              </a:endParaRPr>
            </a:p>
          </p:txBody>
        </p:sp>
        <p:sp>
          <p:nvSpPr>
            <p:cNvPr id="13" name="TextBox 20"/>
            <p:cNvSpPr txBox="1">
              <a:spLocks noChangeArrowheads="1"/>
            </p:cNvSpPr>
            <p:nvPr/>
          </p:nvSpPr>
          <p:spPr bwMode="auto">
            <a:xfrm>
              <a:off x="736325" y="3098620"/>
              <a:ext cx="3738865" cy="584747"/>
            </a:xfrm>
            <a:prstGeom prst="rect">
              <a:avLst/>
            </a:prstGeom>
            <a:solidFill>
              <a:schemeClr val="bg1"/>
            </a:solidFill>
            <a:ln w="9525">
              <a:solidFill>
                <a:srgbClr val="112943"/>
              </a:solidFill>
              <a:miter lim="800000"/>
              <a:headEnd/>
              <a:tailEnd/>
            </a:ln>
          </p:spPr>
          <p:txBody>
            <a:bodyPr wrap="none">
              <a:spAutoFit/>
            </a:bodyPr>
            <a:lstStyle/>
            <a:p>
              <a:pPr algn="ctr"/>
              <a:r>
                <a:rPr lang="tr-TR" sz="1600" dirty="0" smtClean="0">
                  <a:latin typeface="Arial" pitchFamily="34" charset="0"/>
                </a:rPr>
                <a:t>Kopya Sayısı Varyasyonu (KSV </a:t>
              </a:r>
              <a:r>
                <a:rPr lang="en-US" sz="1600" dirty="0" smtClean="0">
                  <a:latin typeface="Arial" pitchFamily="34" charset="0"/>
                </a:rPr>
                <a:t>[CNV]</a:t>
              </a:r>
              <a:r>
                <a:rPr lang="tr-TR" sz="1600" dirty="0" smtClean="0">
                  <a:latin typeface="Arial" pitchFamily="34" charset="0"/>
                </a:rPr>
                <a:t>)</a:t>
              </a:r>
            </a:p>
            <a:p>
              <a:pPr algn="ctr"/>
              <a:r>
                <a:rPr lang="tr-TR" sz="1600" dirty="0" smtClean="0">
                  <a:latin typeface="Arial" pitchFamily="34" charset="0"/>
                </a:rPr>
                <a:t>ve Yapısal Varyasyon (YV</a:t>
              </a:r>
              <a:r>
                <a:rPr lang="en-US" sz="1600" dirty="0" smtClean="0">
                  <a:latin typeface="Arial" pitchFamily="34" charset="0"/>
                </a:rPr>
                <a:t> [SV]</a:t>
              </a:r>
              <a:r>
                <a:rPr lang="tr-TR" sz="1600" dirty="0" smtClean="0">
                  <a:latin typeface="Arial" pitchFamily="34" charset="0"/>
                </a:rPr>
                <a:t>)</a:t>
              </a:r>
              <a:endParaRPr lang="en-US" sz="1600" dirty="0">
                <a:latin typeface="Arial" pitchFamily="34" charset="0"/>
              </a:endParaRPr>
            </a:p>
          </p:txBody>
        </p:sp>
        <p:sp>
          <p:nvSpPr>
            <p:cNvPr id="14" name="TextBox 72"/>
            <p:cNvSpPr txBox="1">
              <a:spLocks noChangeArrowheads="1"/>
            </p:cNvSpPr>
            <p:nvPr/>
          </p:nvSpPr>
          <p:spPr bwMode="auto">
            <a:xfrm>
              <a:off x="1594640" y="5497864"/>
              <a:ext cx="2262869" cy="369314"/>
            </a:xfrm>
            <a:prstGeom prst="rect">
              <a:avLst/>
            </a:prstGeom>
            <a:noFill/>
            <a:ln w="9525">
              <a:noFill/>
              <a:miter lim="800000"/>
              <a:headEnd/>
              <a:tailEnd/>
            </a:ln>
          </p:spPr>
          <p:txBody>
            <a:bodyPr wrap="none">
              <a:spAutoFit/>
            </a:bodyPr>
            <a:lstStyle/>
            <a:p>
              <a:r>
                <a:rPr lang="tr-TR" dirty="0" smtClean="0">
                  <a:latin typeface="Arial" pitchFamily="34" charset="0"/>
                </a:rPr>
                <a:t>Değişken büyüklüğü</a:t>
              </a:r>
              <a:endParaRPr lang="en-US" dirty="0">
                <a:latin typeface="Arial" pitchFamily="34" charset="0"/>
              </a:endParaRPr>
            </a:p>
          </p:txBody>
        </p:sp>
        <p:sp>
          <p:nvSpPr>
            <p:cNvPr id="15" name="TextBox 74"/>
            <p:cNvSpPr txBox="1">
              <a:spLocks noChangeArrowheads="1"/>
            </p:cNvSpPr>
            <p:nvPr/>
          </p:nvSpPr>
          <p:spPr bwMode="auto">
            <a:xfrm>
              <a:off x="1127656" y="4982712"/>
              <a:ext cx="749158" cy="369314"/>
            </a:xfrm>
            <a:prstGeom prst="rect">
              <a:avLst/>
            </a:prstGeom>
            <a:noFill/>
            <a:ln w="9525">
              <a:noFill/>
              <a:miter lim="800000"/>
              <a:headEnd/>
              <a:tailEnd/>
            </a:ln>
          </p:spPr>
          <p:txBody>
            <a:bodyPr wrap="none">
              <a:spAutoFit/>
            </a:bodyPr>
            <a:lstStyle/>
            <a:p>
              <a:r>
                <a:rPr lang="en-US" dirty="0">
                  <a:latin typeface="Arial" pitchFamily="34" charset="0"/>
                </a:rPr>
                <a:t>1 </a:t>
              </a:r>
              <a:r>
                <a:rPr lang="en-US" dirty="0" smtClean="0">
                  <a:latin typeface="Arial" pitchFamily="34" charset="0"/>
                </a:rPr>
                <a:t>kb</a:t>
              </a:r>
              <a:r>
                <a:rPr lang="tr-TR" dirty="0" smtClean="0">
                  <a:latin typeface="Arial" pitchFamily="34" charset="0"/>
                </a:rPr>
                <a:t>p</a:t>
              </a:r>
              <a:endParaRPr lang="en-US" dirty="0">
                <a:latin typeface="Arial" pitchFamily="34" charset="0"/>
              </a:endParaRPr>
            </a:p>
          </p:txBody>
        </p:sp>
        <p:sp>
          <p:nvSpPr>
            <p:cNvPr id="16" name="TextBox 75"/>
            <p:cNvSpPr txBox="1">
              <a:spLocks noChangeArrowheads="1"/>
            </p:cNvSpPr>
            <p:nvPr/>
          </p:nvSpPr>
          <p:spPr bwMode="auto">
            <a:xfrm>
              <a:off x="2548838" y="4982712"/>
              <a:ext cx="826126" cy="369314"/>
            </a:xfrm>
            <a:prstGeom prst="rect">
              <a:avLst/>
            </a:prstGeom>
            <a:noFill/>
            <a:ln w="9525">
              <a:noFill/>
              <a:miter lim="800000"/>
              <a:headEnd/>
              <a:tailEnd/>
            </a:ln>
          </p:spPr>
          <p:txBody>
            <a:bodyPr wrap="none">
              <a:spAutoFit/>
            </a:bodyPr>
            <a:lstStyle/>
            <a:p>
              <a:r>
                <a:rPr lang="en-US" dirty="0">
                  <a:latin typeface="Arial" pitchFamily="34" charset="0"/>
                </a:rPr>
                <a:t>1 </a:t>
              </a:r>
              <a:r>
                <a:rPr lang="en-US" dirty="0" smtClean="0">
                  <a:latin typeface="Arial" pitchFamily="34" charset="0"/>
                </a:rPr>
                <a:t>Mb</a:t>
              </a:r>
              <a:r>
                <a:rPr lang="tr-TR" dirty="0" smtClean="0">
                  <a:latin typeface="Arial" pitchFamily="34" charset="0"/>
                </a:rPr>
                <a:t>p</a:t>
              </a:r>
              <a:endParaRPr lang="en-US" dirty="0">
                <a:latin typeface="Arial" pitchFamily="34" charset="0"/>
              </a:endParaRPr>
            </a:p>
          </p:txBody>
        </p:sp>
        <p:sp>
          <p:nvSpPr>
            <p:cNvPr id="17" name="TextBox 78"/>
            <p:cNvSpPr txBox="1">
              <a:spLocks noChangeArrowheads="1"/>
            </p:cNvSpPr>
            <p:nvPr/>
          </p:nvSpPr>
          <p:spPr bwMode="auto">
            <a:xfrm>
              <a:off x="713504" y="1257300"/>
              <a:ext cx="2416806" cy="369314"/>
            </a:xfrm>
            <a:prstGeom prst="rect">
              <a:avLst/>
            </a:prstGeom>
            <a:noFill/>
            <a:ln w="9525">
              <a:noFill/>
              <a:miter lim="800000"/>
              <a:headEnd/>
              <a:tailEnd/>
            </a:ln>
          </p:spPr>
          <p:txBody>
            <a:bodyPr wrap="none">
              <a:spAutoFit/>
            </a:bodyPr>
            <a:lstStyle/>
            <a:p>
              <a:r>
                <a:rPr lang="tr-TR" dirty="0" smtClean="0">
                  <a:latin typeface="Arial" pitchFamily="34" charset="0"/>
                </a:rPr>
                <a:t>Genetik farklılık türleri</a:t>
              </a:r>
              <a:endParaRPr lang="en-US" dirty="0">
                <a:latin typeface="Arial" pitchFamily="34" charset="0"/>
              </a:endParaRPr>
            </a:p>
          </p:txBody>
        </p:sp>
      </p:grpSp>
    </p:spTree>
    <p:extLst>
      <p:ext uri="{BB962C8B-B14F-4D97-AF65-F5344CB8AC3E}">
        <p14:creationId xmlns:p14="http://schemas.microsoft.com/office/powerpoint/2010/main" val="309696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19 at 08.33.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64" y="857250"/>
            <a:ext cx="8451926" cy="5143500"/>
          </a:xfrm>
          <a:prstGeom prst="rect">
            <a:avLst/>
          </a:prstGeom>
        </p:spPr>
      </p:pic>
      <p:sp>
        <p:nvSpPr>
          <p:cNvPr id="5" name="Title 1"/>
          <p:cNvSpPr>
            <a:spLocks noGrp="1"/>
          </p:cNvSpPr>
          <p:nvPr>
            <p:ph type="title"/>
          </p:nvPr>
        </p:nvSpPr>
        <p:spPr>
          <a:xfrm>
            <a:off x="457664" y="238988"/>
            <a:ext cx="8449243" cy="857250"/>
          </a:xfrm>
          <a:effectLst>
            <a:outerShdw blurRad="50800" dist="38100" dir="2700000" algn="tl" rotWithShape="0">
              <a:prstClr val="black">
                <a:alpha val="40000"/>
              </a:prstClr>
            </a:outerShdw>
          </a:effectLst>
        </p:spPr>
        <p:txBody>
          <a:bodyPr>
            <a:normAutofit fontScale="90000"/>
          </a:bodyPr>
          <a:lstStyle/>
          <a:p>
            <a:pPr algn="ct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Belirlemede</a:t>
            </a:r>
            <a:r>
              <a:rPr lang="en-US" b="1" dirty="0" smtClean="0">
                <a:solidFill>
                  <a:srgbClr val="E46C0A"/>
                </a:solidFill>
              </a:rPr>
              <a:t> </a:t>
            </a:r>
            <a:r>
              <a:rPr lang="en-US" b="1" dirty="0" err="1" smtClean="0">
                <a:solidFill>
                  <a:srgbClr val="E46C0A"/>
                </a:solidFill>
              </a:rPr>
              <a:t>kullanilan</a:t>
            </a:r>
            <a:r>
              <a:rPr lang="en-US" b="1" dirty="0" smtClean="0">
                <a:solidFill>
                  <a:srgbClr val="E46C0A"/>
                </a:solidFill>
              </a:rPr>
              <a:t> </a:t>
            </a:r>
            <a:r>
              <a:rPr lang="en-US" b="1" dirty="0" err="1" smtClean="0">
                <a:solidFill>
                  <a:srgbClr val="E46C0A"/>
                </a:solidFill>
              </a:rPr>
              <a:t>Programlar</a:t>
            </a:r>
            <a:endParaRPr lang="en-US" b="1" dirty="0">
              <a:solidFill>
                <a:srgbClr val="E46C0A"/>
              </a:solidFill>
            </a:endParaRPr>
          </a:p>
        </p:txBody>
      </p:sp>
    </p:spTree>
    <p:extLst>
      <p:ext uri="{BB962C8B-B14F-4D97-AF65-F5344CB8AC3E}">
        <p14:creationId xmlns:p14="http://schemas.microsoft.com/office/powerpoint/2010/main" val="159583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19 at 08.33.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64" y="857250"/>
            <a:ext cx="8451926" cy="5143500"/>
          </a:xfrm>
          <a:prstGeom prst="rect">
            <a:avLst/>
          </a:prstGeom>
        </p:spPr>
      </p:pic>
      <p:pic>
        <p:nvPicPr>
          <p:cNvPr id="3" name="Picture 2" descr="Screen Shot 2017-10-19 at 10.3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41" y="4063227"/>
            <a:ext cx="6842556" cy="1937524"/>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a:xfrm>
            <a:off x="457664" y="238988"/>
            <a:ext cx="8449243" cy="857250"/>
          </a:xfrm>
          <a:effectLst>
            <a:outerShdw blurRad="50800" dist="38100" dir="2700000" algn="tl" rotWithShape="0">
              <a:prstClr val="black">
                <a:alpha val="40000"/>
              </a:prstClr>
            </a:outerShdw>
          </a:effectLst>
        </p:spPr>
        <p:txBody>
          <a:bodyPr>
            <a:normAutofit fontScale="90000"/>
          </a:bodyPr>
          <a:lstStyle/>
          <a:p>
            <a:pPr algn="ct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Belirlemede</a:t>
            </a:r>
            <a:r>
              <a:rPr lang="en-US" b="1" dirty="0" smtClean="0">
                <a:solidFill>
                  <a:srgbClr val="E46C0A"/>
                </a:solidFill>
              </a:rPr>
              <a:t> </a:t>
            </a:r>
            <a:r>
              <a:rPr lang="en-US" b="1" dirty="0" err="1" smtClean="0">
                <a:solidFill>
                  <a:srgbClr val="E46C0A"/>
                </a:solidFill>
              </a:rPr>
              <a:t>kullanilan</a:t>
            </a:r>
            <a:r>
              <a:rPr lang="en-US" b="1" dirty="0" smtClean="0">
                <a:solidFill>
                  <a:srgbClr val="E46C0A"/>
                </a:solidFill>
              </a:rPr>
              <a:t> </a:t>
            </a:r>
            <a:r>
              <a:rPr lang="en-US" b="1" dirty="0" err="1" smtClean="0">
                <a:solidFill>
                  <a:srgbClr val="E46C0A"/>
                </a:solidFill>
              </a:rPr>
              <a:t>Programlar</a:t>
            </a:r>
            <a:endParaRPr lang="en-US" b="1" dirty="0">
              <a:solidFill>
                <a:srgbClr val="E46C0A"/>
              </a:solidFill>
            </a:endParaRPr>
          </a:p>
        </p:txBody>
      </p:sp>
    </p:spTree>
    <p:extLst>
      <p:ext uri="{BB962C8B-B14F-4D97-AF65-F5344CB8AC3E}">
        <p14:creationId xmlns:p14="http://schemas.microsoft.com/office/powerpoint/2010/main" val="1286992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19 at 10.29.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316"/>
            <a:ext cx="3390900" cy="2085975"/>
          </a:xfrm>
          <a:prstGeom prst="rect">
            <a:avLst/>
          </a:prstGeom>
        </p:spPr>
      </p:pic>
      <p:sp>
        <p:nvSpPr>
          <p:cNvPr id="5" name="Curved Down Arrow 4"/>
          <p:cNvSpPr/>
          <p:nvPr/>
        </p:nvSpPr>
        <p:spPr>
          <a:xfrm rot="1170288">
            <a:off x="3092324" y="1723263"/>
            <a:ext cx="3030476" cy="143510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pic>
        <p:nvPicPr>
          <p:cNvPr id="6" name="Picture 5" descr="Screen Shot 2017-10-19 at 10.30.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282" y="3623109"/>
            <a:ext cx="5046672" cy="2288431"/>
          </a:xfrm>
          <a:prstGeom prst="rect">
            <a:avLst/>
          </a:prstGeom>
        </p:spPr>
      </p:pic>
    </p:spTree>
    <p:extLst>
      <p:ext uri="{BB962C8B-B14F-4D97-AF65-F5344CB8AC3E}">
        <p14:creationId xmlns:p14="http://schemas.microsoft.com/office/powerpoint/2010/main" val="1021940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6987" y="543662"/>
            <a:ext cx="7337206" cy="5508655"/>
          </a:xfrm>
          <a:prstGeom prst="rect">
            <a:avLst/>
          </a:prstGeom>
        </p:spPr>
      </p:pic>
    </p:spTree>
    <p:extLst>
      <p:ext uri="{BB962C8B-B14F-4D97-AF65-F5344CB8AC3E}">
        <p14:creationId xmlns:p14="http://schemas.microsoft.com/office/powerpoint/2010/main" val="180379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19 at 10.39.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347" y="273269"/>
            <a:ext cx="6326710" cy="6584731"/>
          </a:xfrm>
          <a:prstGeom prst="rect">
            <a:avLst/>
          </a:prstGeom>
        </p:spPr>
      </p:pic>
    </p:spTree>
    <p:extLst>
      <p:ext uri="{BB962C8B-B14F-4D97-AF65-F5344CB8AC3E}">
        <p14:creationId xmlns:p14="http://schemas.microsoft.com/office/powerpoint/2010/main" val="1544645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8650" y="2038294"/>
            <a:ext cx="7831049" cy="3962456"/>
          </a:xfrm>
          <a:prstGeom prst="rect">
            <a:avLst/>
          </a:prstGeom>
        </p:spPr>
      </p:pic>
      <p:sp>
        <p:nvSpPr>
          <p:cNvPr id="6" name="Title 1"/>
          <p:cNvSpPr>
            <a:spLocks noGrp="1"/>
          </p:cNvSpPr>
          <p:nvPr>
            <p:ph type="title"/>
          </p:nvPr>
        </p:nvSpPr>
        <p:spPr>
          <a:xfrm>
            <a:off x="1" y="889295"/>
            <a:ext cx="9144000" cy="857250"/>
          </a:xfrm>
          <a:effectLst>
            <a:outerShdw blurRad="50800" dist="38100" dir="2700000" algn="tl" rotWithShape="0">
              <a:prstClr val="black">
                <a:alpha val="40000"/>
              </a:prstClr>
            </a:outerShdw>
          </a:effectLst>
        </p:spPr>
        <p:txBody>
          <a:bodyPr>
            <a:normAutofit/>
          </a:bodyPr>
          <a:lstStyle/>
          <a:p>
            <a:pPr algn="ctr"/>
            <a:r>
              <a:rPr lang="en-US" b="1" dirty="0" err="1" smtClean="0">
                <a:solidFill>
                  <a:srgbClr val="E46C0A"/>
                </a:solidFill>
              </a:rPr>
              <a:t>Nufuslarda</a:t>
            </a:r>
            <a:r>
              <a:rPr lang="en-US" b="1" dirty="0" smtClean="0">
                <a:solidFill>
                  <a:srgbClr val="E46C0A"/>
                </a:solidFill>
              </a:rPr>
              <a:t> </a:t>
            </a: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belirleme</a:t>
            </a:r>
            <a:endParaRPr lang="en-US" b="1" dirty="0">
              <a:solidFill>
                <a:srgbClr val="E46C0A"/>
              </a:solidFill>
            </a:endParaRPr>
          </a:p>
        </p:txBody>
      </p:sp>
    </p:spTree>
    <p:extLst>
      <p:ext uri="{BB962C8B-B14F-4D97-AF65-F5344CB8AC3E}">
        <p14:creationId xmlns:p14="http://schemas.microsoft.com/office/powerpoint/2010/main" val="2079719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8650" y="2038294"/>
            <a:ext cx="7831049" cy="3962456"/>
          </a:xfrm>
          <a:prstGeom prst="rect">
            <a:avLst/>
          </a:prstGeom>
        </p:spPr>
      </p:pic>
      <p:pic>
        <p:nvPicPr>
          <p:cNvPr id="3" name="Picture 2" descr="Screen Shot 2017-10-19 at 10.38.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361" y="3439761"/>
            <a:ext cx="3247988" cy="2204737"/>
          </a:xfrm>
          <a:prstGeom prst="rect">
            <a:avLst/>
          </a:prstGeom>
          <a:ln>
            <a:noFill/>
          </a:ln>
          <a:effectLst>
            <a:outerShdw blurRad="292100" dist="139700" dir="2700000" algn="tl" rotWithShape="0">
              <a:srgbClr val="333333">
                <a:alpha val="65000"/>
              </a:srgbClr>
            </a:outerShdw>
          </a:effectLst>
        </p:spPr>
      </p:pic>
      <p:sp>
        <p:nvSpPr>
          <p:cNvPr id="7" name="Title 1"/>
          <p:cNvSpPr>
            <a:spLocks noGrp="1"/>
          </p:cNvSpPr>
          <p:nvPr>
            <p:ph type="title"/>
          </p:nvPr>
        </p:nvSpPr>
        <p:spPr>
          <a:xfrm>
            <a:off x="1" y="889295"/>
            <a:ext cx="9144000" cy="857250"/>
          </a:xfrm>
          <a:effectLst>
            <a:outerShdw blurRad="50800" dist="38100" dir="2700000" algn="tl" rotWithShape="0">
              <a:prstClr val="black">
                <a:alpha val="40000"/>
              </a:prstClr>
            </a:outerShdw>
          </a:effectLst>
        </p:spPr>
        <p:txBody>
          <a:bodyPr>
            <a:normAutofit/>
          </a:bodyPr>
          <a:lstStyle/>
          <a:p>
            <a:pPr algn="ctr"/>
            <a:r>
              <a:rPr lang="en-US" b="1" dirty="0" err="1" smtClean="0">
                <a:solidFill>
                  <a:srgbClr val="E46C0A"/>
                </a:solidFill>
              </a:rPr>
              <a:t>Nufuslarda</a:t>
            </a:r>
            <a:r>
              <a:rPr lang="en-US" b="1" dirty="0" smtClean="0">
                <a:solidFill>
                  <a:srgbClr val="E46C0A"/>
                </a:solidFill>
              </a:rPr>
              <a:t> </a:t>
            </a: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belirleme</a:t>
            </a:r>
            <a:endParaRPr lang="en-US" b="1" dirty="0">
              <a:solidFill>
                <a:srgbClr val="E46C0A"/>
              </a:solidFill>
            </a:endParaRPr>
          </a:p>
        </p:txBody>
      </p:sp>
    </p:spTree>
    <p:extLst>
      <p:ext uri="{BB962C8B-B14F-4D97-AF65-F5344CB8AC3E}">
        <p14:creationId xmlns:p14="http://schemas.microsoft.com/office/powerpoint/2010/main" val="1405142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7-10-19 at 09.15.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41" y="1916832"/>
            <a:ext cx="4371975" cy="890714"/>
          </a:xfrm>
          <a:prstGeom prst="rect">
            <a:avLst/>
          </a:prstGeom>
        </p:spPr>
      </p:pic>
      <p:sp>
        <p:nvSpPr>
          <p:cNvPr id="6" name="Title 1"/>
          <p:cNvSpPr>
            <a:spLocks noGrp="1"/>
          </p:cNvSpPr>
          <p:nvPr>
            <p:ph type="title"/>
          </p:nvPr>
        </p:nvSpPr>
        <p:spPr>
          <a:xfrm>
            <a:off x="1" y="889295"/>
            <a:ext cx="9144000" cy="857250"/>
          </a:xfrm>
          <a:effectLst>
            <a:outerShdw blurRad="50800" dist="38100" dir="2700000" algn="tl" rotWithShape="0">
              <a:prstClr val="black">
                <a:alpha val="40000"/>
              </a:prstClr>
            </a:outerShdw>
          </a:effectLst>
        </p:spPr>
        <p:txBody>
          <a:bodyPr>
            <a:normAutofit/>
          </a:bodyPr>
          <a:lstStyle/>
          <a:p>
            <a:pPr algn="ctr"/>
            <a:r>
              <a:rPr lang="en-US" b="1" dirty="0" err="1" smtClean="0">
                <a:solidFill>
                  <a:srgbClr val="E46C0A"/>
                </a:solidFill>
              </a:rPr>
              <a:t>Nufuslarda</a:t>
            </a:r>
            <a:r>
              <a:rPr lang="en-US" b="1" dirty="0" smtClean="0">
                <a:solidFill>
                  <a:srgbClr val="E46C0A"/>
                </a:solidFill>
              </a:rPr>
              <a:t> </a:t>
            </a:r>
            <a:r>
              <a:rPr lang="en-US" b="1" dirty="0" err="1" smtClean="0">
                <a:solidFill>
                  <a:srgbClr val="E46C0A"/>
                </a:solidFill>
              </a:rPr>
              <a:t>mikrosatelit</a:t>
            </a:r>
            <a:r>
              <a:rPr lang="en-US" b="1" dirty="0" smtClean="0">
                <a:solidFill>
                  <a:srgbClr val="E46C0A"/>
                </a:solidFill>
              </a:rPr>
              <a:t> </a:t>
            </a:r>
            <a:r>
              <a:rPr lang="en-US" b="1" dirty="0" err="1" smtClean="0">
                <a:solidFill>
                  <a:srgbClr val="E46C0A"/>
                </a:solidFill>
              </a:rPr>
              <a:t>belirleme</a:t>
            </a:r>
            <a:endParaRPr lang="en-US" b="1" dirty="0">
              <a:solidFill>
                <a:srgbClr val="E46C0A"/>
              </a:solidFill>
            </a:endParaRPr>
          </a:p>
        </p:txBody>
      </p:sp>
      <p:pic>
        <p:nvPicPr>
          <p:cNvPr id="8" name="Picture 7" descr="Screen Shot 2017-10-19 at 09.16.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116" y="2977833"/>
            <a:ext cx="4014173" cy="3185717"/>
          </a:xfrm>
          <a:prstGeom prst="rect">
            <a:avLst/>
          </a:prstGeom>
        </p:spPr>
      </p:pic>
      <p:sp>
        <p:nvSpPr>
          <p:cNvPr id="10" name="TextBox 9"/>
          <p:cNvSpPr txBox="1"/>
          <p:nvPr/>
        </p:nvSpPr>
        <p:spPr>
          <a:xfrm>
            <a:off x="1" y="3508421"/>
            <a:ext cx="5572148" cy="830997"/>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2400" dirty="0">
                <a:solidFill>
                  <a:schemeClr val="tx1"/>
                </a:solidFill>
                <a:latin typeface="American Typewriter"/>
                <a:cs typeface="American Typewriter"/>
              </a:rPr>
              <a:t>1056 </a:t>
            </a:r>
            <a:r>
              <a:rPr lang="en-US" sz="2400" dirty="0" err="1">
                <a:solidFill>
                  <a:schemeClr val="tx1"/>
                </a:solidFill>
                <a:latin typeface="American Typewriter"/>
                <a:cs typeface="American Typewriter"/>
              </a:rPr>
              <a:t>insandan</a:t>
            </a:r>
            <a:r>
              <a:rPr lang="en-US" sz="2400" dirty="0">
                <a:solidFill>
                  <a:schemeClr val="tx1"/>
                </a:solidFill>
                <a:latin typeface="American Typewriter"/>
                <a:cs typeface="American Typewriter"/>
              </a:rPr>
              <a:t> 700,00 </a:t>
            </a:r>
            <a:r>
              <a:rPr lang="en-US" sz="2400" dirty="0" err="1" smtClean="0">
                <a:solidFill>
                  <a:schemeClr val="tx1"/>
                </a:solidFill>
                <a:latin typeface="American Typewriter"/>
                <a:cs typeface="American Typewriter"/>
              </a:rPr>
              <a:t>mikrosatelit</a:t>
            </a:r>
            <a:r>
              <a:rPr lang="en-US" sz="2400" dirty="0" smtClean="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polimorfizmi</a:t>
            </a:r>
            <a:r>
              <a:rPr lang="en-US" sz="2400" dirty="0" smtClean="0">
                <a:solidFill>
                  <a:schemeClr val="tx1"/>
                </a:solidFill>
                <a:latin typeface="American Typewriter"/>
                <a:cs typeface="American Typewriter"/>
              </a:rPr>
              <a:t> </a:t>
            </a:r>
            <a:endParaRPr lang="en-US" sz="2400" dirty="0">
              <a:solidFill>
                <a:schemeClr val="tx1"/>
              </a:solidFill>
              <a:latin typeface="American Typewriter"/>
              <a:cs typeface="American Typewriter"/>
            </a:endParaRPr>
          </a:p>
        </p:txBody>
      </p:sp>
    </p:spTree>
    <p:extLst>
      <p:ext uri="{BB962C8B-B14F-4D97-AF65-F5344CB8AC3E}">
        <p14:creationId xmlns:p14="http://schemas.microsoft.com/office/powerpoint/2010/main" val="352684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126810"/>
            <a:ext cx="8229600" cy="58477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3200" dirty="0" err="1">
                <a:solidFill>
                  <a:schemeClr val="tx1"/>
                </a:solidFill>
                <a:latin typeface="American Typewriter"/>
                <a:cs typeface="American Typewriter"/>
              </a:rPr>
              <a:t>Niye</a:t>
            </a:r>
            <a:r>
              <a:rPr lang="en-US" sz="3200" dirty="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mikrosatelitlere</a:t>
            </a:r>
            <a:r>
              <a:rPr lang="en-US" sz="3200" dirty="0" smtClean="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bakalim</a:t>
            </a:r>
            <a:r>
              <a:rPr lang="en-US" sz="3200" dirty="0" smtClean="0">
                <a:solidFill>
                  <a:schemeClr val="tx1"/>
                </a:solidFill>
                <a:latin typeface="American Typewriter"/>
                <a:cs typeface="American Typewriter"/>
              </a:rPr>
              <a:t> </a:t>
            </a:r>
            <a:r>
              <a:rPr lang="en-US" sz="3200" dirty="0" err="1">
                <a:solidFill>
                  <a:schemeClr val="tx1"/>
                </a:solidFill>
                <a:latin typeface="American Typewriter"/>
                <a:cs typeface="American Typewriter"/>
              </a:rPr>
              <a:t>ki</a:t>
            </a:r>
            <a:r>
              <a:rPr lang="en-US" sz="3200" dirty="0">
                <a:solidFill>
                  <a:schemeClr val="tx1"/>
                </a:solidFill>
                <a:latin typeface="American Typewriter"/>
                <a:cs typeface="American Typewriter"/>
              </a:rPr>
              <a:t>?</a:t>
            </a:r>
          </a:p>
        </p:txBody>
      </p:sp>
      <p:sp>
        <p:nvSpPr>
          <p:cNvPr id="5" name="TextBox 4"/>
          <p:cNvSpPr txBox="1"/>
          <p:nvPr/>
        </p:nvSpPr>
        <p:spPr>
          <a:xfrm>
            <a:off x="457201" y="1096306"/>
            <a:ext cx="8229600" cy="193899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800100" lvl="1" indent="-342900">
              <a:buFont typeface="Arial"/>
              <a:buChar char="•"/>
            </a:pPr>
            <a:r>
              <a:rPr lang="en-US" sz="2400" dirty="0" err="1" smtClean="0">
                <a:solidFill>
                  <a:schemeClr val="tx1"/>
                </a:solidFill>
                <a:latin typeface="American Typewriter"/>
                <a:cs typeface="American Typewriter"/>
              </a:rPr>
              <a:t>Daha</a:t>
            </a:r>
            <a:r>
              <a:rPr lang="en-US" sz="2400" dirty="0" smtClean="0">
                <a:solidFill>
                  <a:schemeClr val="tx1"/>
                </a:solidFill>
                <a:latin typeface="American Typewriter"/>
                <a:cs typeface="American Typewriter"/>
              </a:rPr>
              <a:t> </a:t>
            </a:r>
            <a:r>
              <a:rPr lang="en-US" sz="2400" dirty="0" err="1">
                <a:solidFill>
                  <a:schemeClr val="tx1"/>
                </a:solidFill>
                <a:latin typeface="American Typewriter"/>
                <a:cs typeface="American Typewriter"/>
              </a:rPr>
              <a:t>cok</a:t>
            </a:r>
            <a:r>
              <a:rPr lang="en-US" sz="2400" dirty="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mutasyon</a:t>
            </a:r>
            <a:r>
              <a:rPr lang="en-US" sz="2400" dirty="0" smtClean="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SNPten</a:t>
            </a:r>
            <a:r>
              <a:rPr lang="en-US" sz="2400" dirty="0" smtClean="0">
                <a:solidFill>
                  <a:schemeClr val="tx1"/>
                </a:solidFill>
                <a:latin typeface="American Typewriter"/>
                <a:cs typeface="American Typewriter"/>
              </a:rPr>
              <a:t> 1000 </a:t>
            </a:r>
            <a:r>
              <a:rPr lang="en-US" sz="2400" dirty="0" err="1" smtClean="0">
                <a:solidFill>
                  <a:schemeClr val="tx1"/>
                </a:solidFill>
                <a:latin typeface="American Typewriter"/>
                <a:cs typeface="American Typewriter"/>
              </a:rPr>
              <a:t>kat</a:t>
            </a:r>
            <a:r>
              <a:rPr lang="en-US" sz="2400" dirty="0" smtClean="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fazla</a:t>
            </a:r>
            <a:r>
              <a:rPr lang="en-US" sz="2400" dirty="0" smtClean="0">
                <a:solidFill>
                  <a:schemeClr val="tx1"/>
                </a:solidFill>
                <a:latin typeface="American Typewriter"/>
                <a:cs typeface="American Typewriter"/>
              </a:rPr>
              <a:t>)</a:t>
            </a:r>
          </a:p>
          <a:p>
            <a:pPr marL="800100" lvl="1" indent="-342900">
              <a:buFont typeface="Arial"/>
              <a:buChar char="•"/>
            </a:pPr>
            <a:r>
              <a:rPr lang="en-US" sz="2400" dirty="0" err="1">
                <a:solidFill>
                  <a:schemeClr val="tx1"/>
                </a:solidFill>
                <a:latin typeface="American Typewriter"/>
                <a:cs typeface="American Typewriter"/>
              </a:rPr>
              <a:t>Mutasyonlari</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sureklilige</a:t>
            </a:r>
            <a:r>
              <a:rPr lang="en-US" sz="2400" dirty="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sahip</a:t>
            </a:r>
            <a:endParaRPr lang="en-US" sz="2400" dirty="0">
              <a:solidFill>
                <a:schemeClr val="tx1"/>
              </a:solidFill>
              <a:latin typeface="American Typewriter"/>
              <a:cs typeface="American Typewriter"/>
            </a:endParaRPr>
          </a:p>
          <a:p>
            <a:pPr marL="1257300" lvl="2" indent="-342900">
              <a:buFont typeface="Arial"/>
              <a:buChar char="•"/>
            </a:pPr>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p:txBody>
      </p:sp>
      <p:pic>
        <p:nvPicPr>
          <p:cNvPr id="6" name="Picture 5" descr="Screen Shot 2017-01-31 at 13.58.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950386"/>
            <a:ext cx="4681439" cy="2728753"/>
          </a:xfrm>
          <a:prstGeom prst="rect">
            <a:avLst/>
          </a:prstGeom>
        </p:spPr>
      </p:pic>
      <p:pic>
        <p:nvPicPr>
          <p:cNvPr id="7" name="Picture 6" descr="Screen Shot 2017-10-19 at 09.06.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8640" y="1950386"/>
            <a:ext cx="3639899" cy="2789153"/>
          </a:xfrm>
          <a:prstGeom prst="rect">
            <a:avLst/>
          </a:prstGeom>
        </p:spPr>
      </p:pic>
    </p:spTree>
    <p:extLst>
      <p:ext uri="{BB962C8B-B14F-4D97-AF65-F5344CB8AC3E}">
        <p14:creationId xmlns:p14="http://schemas.microsoft.com/office/powerpoint/2010/main" val="431327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10-19 at 08.37.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81" y="274638"/>
            <a:ext cx="8563753" cy="5143500"/>
          </a:xfrm>
          <a:prstGeom prst="rect">
            <a:avLst/>
          </a:prstGeom>
        </p:spPr>
      </p:pic>
      <p:pic>
        <p:nvPicPr>
          <p:cNvPr id="5" name="Picture 4" descr="Screen Shot 2017-10-19 at 09.11.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28842"/>
            <a:ext cx="4967258" cy="19360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1038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effectLst>
                  <a:outerShdw blurRad="50800" dist="76200" dir="2700000" algn="tl" rotWithShape="0">
                    <a:prstClr val="black">
                      <a:alpha val="40000"/>
                    </a:prstClr>
                  </a:outerShdw>
                </a:effectLst>
              </a:rPr>
              <a:t>Genomik farklılık keşif projeleri</a:t>
            </a:r>
            <a:endParaRPr lang="en-US" dirty="0">
              <a:effectLst>
                <a:outerShdw blurRad="50800" dist="76200" dir="2700000" algn="tl" rotWithShape="0">
                  <a:prstClr val="black">
                    <a:alpha val="40000"/>
                  </a:prstClr>
                </a:outerShdw>
              </a:effectLst>
            </a:endParaRPr>
          </a:p>
        </p:txBody>
      </p:sp>
      <p:sp>
        <p:nvSpPr>
          <p:cNvPr id="4" name="Content Placeholder 7"/>
          <p:cNvSpPr txBox="1">
            <a:spLocks/>
          </p:cNvSpPr>
          <p:nvPr/>
        </p:nvSpPr>
        <p:spPr bwMode="auto">
          <a:xfrm>
            <a:off x="533400" y="1600200"/>
            <a:ext cx="81534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kumimoji="0" lang="tr-TR" sz="2400" b="0" i="0" u="none" strike="noStrike" kern="0" cap="none" spc="0" normalizeH="0" baseline="0" noProof="0" dirty="0" smtClean="0">
                <a:ln>
                  <a:noFill/>
                </a:ln>
                <a:solidFill>
                  <a:schemeClr val="tx1"/>
                </a:solidFill>
                <a:effectLst/>
                <a:uLnTx/>
                <a:uFillTx/>
                <a:latin typeface="+mn-lt"/>
                <a:ea typeface="+mn-ea"/>
                <a:cs typeface="+mn-cs"/>
              </a:rPr>
              <a:t>Uluslararası HapMap Projesi</a:t>
            </a:r>
            <a:r>
              <a:rPr kumimoji="0" lang="tr-TR" sz="2400" b="0" i="0" u="none" strike="noStrike" kern="0" cap="none" spc="0" normalizeH="0" noProof="0" dirty="0" smtClean="0">
                <a:ln>
                  <a:noFill/>
                </a:ln>
                <a:solidFill>
                  <a:schemeClr val="tx1"/>
                </a:solidFill>
                <a:effectLst/>
                <a:uLnTx/>
                <a:uFillTx/>
                <a:latin typeface="+mn-lt"/>
                <a:ea typeface="+mn-ea"/>
                <a:cs typeface="+mn-cs"/>
              </a:rPr>
              <a:t> </a:t>
            </a:r>
          </a:p>
          <a:p>
            <a:pPr marL="800100" lvl="1" indent="-342900" fontAlgn="base">
              <a:spcBef>
                <a:spcPct val="20000"/>
              </a:spcBef>
              <a:spcAft>
                <a:spcPct val="0"/>
              </a:spcAft>
              <a:buClr>
                <a:schemeClr val="accent1"/>
              </a:buClr>
              <a:buSzPct val="65000"/>
              <a:buFont typeface="Wingdings" pitchFamily="2" charset="2"/>
              <a:buChar char="n"/>
            </a:pPr>
            <a:r>
              <a:rPr lang="tr-TR" sz="2000" kern="0" baseline="0" dirty="0" smtClean="0"/>
              <a:t>4</a:t>
            </a:r>
            <a:r>
              <a:rPr lang="tr-TR" sz="2000" kern="0" dirty="0" smtClean="0"/>
              <a:t> toplumdan 270 birey</a:t>
            </a:r>
          </a:p>
          <a:p>
            <a:pPr marL="342900" indent="-342900" fontAlgn="base">
              <a:spcBef>
                <a:spcPct val="20000"/>
              </a:spcBef>
              <a:spcAft>
                <a:spcPct val="0"/>
              </a:spcAft>
              <a:buClr>
                <a:schemeClr val="accent1"/>
              </a:buClr>
              <a:buSzPct val="65000"/>
              <a:buFont typeface="Wingdings" pitchFamily="2" charset="2"/>
              <a:buChar char="n"/>
            </a:pPr>
            <a:r>
              <a:rPr lang="tr-TR" sz="2400" kern="0" dirty="0" smtClean="0"/>
              <a:t>İnsan Genomu Çeşitlilik Projesi (HGDP)</a:t>
            </a:r>
          </a:p>
          <a:p>
            <a:pPr marL="800100" lvl="1" indent="-342900" fontAlgn="base">
              <a:spcBef>
                <a:spcPct val="20000"/>
              </a:spcBef>
              <a:spcAft>
                <a:spcPct val="0"/>
              </a:spcAft>
              <a:buClr>
                <a:schemeClr val="accent1"/>
              </a:buClr>
              <a:buSzPct val="65000"/>
              <a:buFont typeface="Wingdings" pitchFamily="2" charset="2"/>
              <a:buChar char="n"/>
            </a:pPr>
            <a:r>
              <a:rPr kumimoji="0" lang="tr-TR" sz="2000" b="0" i="0" u="none" strike="noStrike" kern="0" cap="none" spc="0" normalizeH="0" baseline="0" noProof="0" dirty="0" smtClean="0">
                <a:ln>
                  <a:noFill/>
                </a:ln>
                <a:solidFill>
                  <a:schemeClr val="tx1"/>
                </a:solidFill>
                <a:effectLst/>
                <a:uLnTx/>
                <a:uFillTx/>
                <a:latin typeface="+mn-lt"/>
              </a:rPr>
              <a:t>52</a:t>
            </a:r>
            <a:r>
              <a:rPr kumimoji="0" lang="tr-TR" sz="2000" b="0" i="0" u="none" strike="noStrike" kern="0" cap="none" spc="0" normalizeH="0" noProof="0" dirty="0" smtClean="0">
                <a:ln>
                  <a:noFill/>
                </a:ln>
                <a:solidFill>
                  <a:schemeClr val="tx1"/>
                </a:solidFill>
                <a:effectLst/>
                <a:uLnTx/>
                <a:uFillTx/>
                <a:latin typeface="+mn-lt"/>
              </a:rPr>
              <a:t> toplumdan 1050 birey</a:t>
            </a:r>
            <a:endParaRPr lang="tr-TR" sz="2000" kern="0" dirty="0" smtClean="0"/>
          </a:p>
          <a:p>
            <a:pPr marL="342900" indent="-342900" fontAlgn="base">
              <a:spcBef>
                <a:spcPct val="20000"/>
              </a:spcBef>
              <a:spcAft>
                <a:spcPct val="0"/>
              </a:spcAft>
              <a:buClr>
                <a:schemeClr val="accent1"/>
              </a:buClr>
              <a:buSzPct val="65000"/>
              <a:buFont typeface="Wingdings" pitchFamily="2" charset="2"/>
              <a:buChar char="n"/>
            </a:pPr>
            <a:r>
              <a:rPr lang="tr-TR" sz="2400" kern="0" dirty="0" smtClean="0"/>
              <a:t>Dizileme projeleri:</a:t>
            </a:r>
            <a:endParaRPr lang="tr-TR" sz="2400" kern="0" dirty="0"/>
          </a:p>
          <a:p>
            <a:pPr marL="800100" lvl="1" indent="-342900" fontAlgn="base">
              <a:spcBef>
                <a:spcPct val="20000"/>
              </a:spcBef>
              <a:spcAft>
                <a:spcPct val="0"/>
              </a:spcAft>
              <a:buClr>
                <a:schemeClr val="accent1"/>
              </a:buClr>
              <a:buSzPct val="65000"/>
              <a:buFont typeface="Wingdings" pitchFamily="2" charset="2"/>
              <a:buChar char="n"/>
            </a:pPr>
            <a:r>
              <a:rPr lang="tr-TR" sz="2000" kern="0" dirty="0" smtClean="0"/>
              <a:t>1000 Genom Projesi</a:t>
            </a:r>
          </a:p>
          <a:p>
            <a:pPr marL="1257300" lvl="2" indent="-342900" fontAlgn="base">
              <a:spcBef>
                <a:spcPct val="20000"/>
              </a:spcBef>
              <a:spcAft>
                <a:spcPct val="0"/>
              </a:spcAft>
              <a:buClr>
                <a:schemeClr val="accent1"/>
              </a:buClr>
              <a:buSzPct val="65000"/>
              <a:buFont typeface="Wingdings" pitchFamily="2" charset="2"/>
              <a:buChar char="n"/>
            </a:pPr>
            <a:r>
              <a:rPr kumimoji="0" lang="tr-TR" sz="2000" b="0" i="0" u="none" strike="noStrike" kern="0" cap="none" spc="0" normalizeH="0" noProof="0" dirty="0" smtClean="0">
                <a:ln>
                  <a:noFill/>
                </a:ln>
                <a:solidFill>
                  <a:schemeClr val="tx1"/>
                </a:solidFill>
                <a:effectLst/>
                <a:uLnTx/>
                <a:uFillTx/>
                <a:latin typeface="+mn-lt"/>
              </a:rPr>
              <a:t>26 toplumdan 2500 </a:t>
            </a:r>
            <a:r>
              <a:rPr kumimoji="0" lang="tr-TR" sz="2000" b="0" i="0" u="none" strike="noStrike" kern="0" cap="none" spc="0" normalizeH="0" noProof="0" dirty="0" smtClean="0">
                <a:ln>
                  <a:noFill/>
                </a:ln>
                <a:solidFill>
                  <a:schemeClr val="tx1"/>
                </a:solidFill>
                <a:effectLst/>
                <a:uLnTx/>
                <a:uFillTx/>
                <a:latin typeface="+mn-lt"/>
              </a:rPr>
              <a:t>birey</a:t>
            </a:r>
          </a:p>
          <a:p>
            <a:pPr marL="800100" lvl="1" indent="-342900" fontAlgn="base">
              <a:spcBef>
                <a:spcPct val="20000"/>
              </a:spcBef>
              <a:spcAft>
                <a:spcPct val="0"/>
              </a:spcAft>
              <a:buClr>
                <a:schemeClr val="accent1"/>
              </a:buClr>
              <a:buSzPct val="65000"/>
              <a:buFont typeface="Wingdings" pitchFamily="2" charset="2"/>
              <a:buChar char="n"/>
            </a:pPr>
            <a:r>
              <a:rPr lang="tr-TR" sz="2000" kern="0" dirty="0" smtClean="0"/>
              <a:t>İngiltere:</a:t>
            </a:r>
          </a:p>
          <a:p>
            <a:pPr marL="1257300" lvl="2" indent="-342900" fontAlgn="base">
              <a:spcBef>
                <a:spcPct val="20000"/>
              </a:spcBef>
              <a:spcAft>
                <a:spcPct val="0"/>
              </a:spcAft>
              <a:buClr>
                <a:schemeClr val="accent1"/>
              </a:buClr>
              <a:buSzPct val="65000"/>
              <a:buFont typeface="Wingdings" pitchFamily="2" charset="2"/>
              <a:buChar char="n"/>
            </a:pPr>
            <a:r>
              <a:rPr kumimoji="0" lang="tr-TR" sz="2000" b="0" i="0" u="none" strike="noStrike" kern="0" cap="none" spc="0" normalizeH="0" noProof="0" dirty="0" smtClean="0">
                <a:ln>
                  <a:noFill/>
                </a:ln>
                <a:solidFill>
                  <a:schemeClr val="tx1"/>
                </a:solidFill>
                <a:effectLst/>
                <a:uLnTx/>
                <a:uFillTx/>
                <a:latin typeface="+mn-lt"/>
              </a:rPr>
              <a:t>UK100K </a:t>
            </a:r>
            <a:r>
              <a:rPr kumimoji="0" lang="tr-TR" sz="2000" b="0" i="0" u="none" strike="noStrike" kern="0" cap="none" spc="0" normalizeH="0" noProof="0" dirty="0" smtClean="0">
                <a:ln>
                  <a:noFill/>
                </a:ln>
                <a:solidFill>
                  <a:schemeClr val="tx1"/>
                </a:solidFill>
                <a:effectLst/>
                <a:uLnTx/>
                <a:uFillTx/>
                <a:latin typeface="+mn-lt"/>
              </a:rPr>
              <a:t>(kontrol + nadir hastalık +yaygın hastalık)</a:t>
            </a:r>
          </a:p>
          <a:p>
            <a:pPr marL="800100" lvl="1" indent="-342900" fontAlgn="base">
              <a:spcBef>
                <a:spcPct val="20000"/>
              </a:spcBef>
              <a:spcAft>
                <a:spcPct val="0"/>
              </a:spcAft>
              <a:buClr>
                <a:schemeClr val="accent1"/>
              </a:buClr>
              <a:buSzPct val="65000"/>
              <a:buFont typeface="Wingdings" pitchFamily="2" charset="2"/>
              <a:buChar char="n"/>
            </a:pPr>
            <a:r>
              <a:rPr lang="en-US" sz="2000" kern="0" dirty="0" smtClean="0"/>
              <a:t>D</a:t>
            </a:r>
            <a:r>
              <a:rPr lang="tr-TR" sz="2000" kern="0" dirty="0" smtClean="0"/>
              <a:t>iğer bağımsız projeler: </a:t>
            </a:r>
          </a:p>
          <a:p>
            <a:pPr marL="1257300" lvl="2" indent="-342900" fontAlgn="base">
              <a:spcBef>
                <a:spcPct val="20000"/>
              </a:spcBef>
              <a:spcAft>
                <a:spcPct val="0"/>
              </a:spcAft>
              <a:buClr>
                <a:schemeClr val="accent1"/>
              </a:buClr>
              <a:buSzPct val="65000"/>
              <a:buFont typeface="Wingdings" pitchFamily="2" charset="2"/>
              <a:buChar char="n"/>
            </a:pPr>
            <a:r>
              <a:rPr lang="tr-TR" sz="2000" kern="0" dirty="0" smtClean="0"/>
              <a:t>Güney Afrika, Kore, Hindistan, Japonya, İrlanda, Hollanda, vb.</a:t>
            </a:r>
            <a:endParaRPr kumimoji="0" lang="tr-TR" sz="2000" b="0" i="0" u="none" strike="noStrike" kern="0" cap="none" spc="0" normalizeH="0" noProof="0" dirty="0" smtClean="0">
              <a:ln>
                <a:noFill/>
              </a:ln>
              <a:solidFill>
                <a:schemeClr val="tx1"/>
              </a:solidFill>
              <a:effectLst/>
              <a:uLnTx/>
              <a:uFillTx/>
              <a:latin typeface="+mn-lt"/>
            </a:endParaRPr>
          </a:p>
        </p:txBody>
      </p:sp>
    </p:spTree>
    <p:extLst>
      <p:ext uri="{BB962C8B-B14F-4D97-AF65-F5344CB8AC3E}">
        <p14:creationId xmlns:p14="http://schemas.microsoft.com/office/powerpoint/2010/main" val="1566369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126810"/>
            <a:ext cx="8229600" cy="58477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3200" dirty="0" err="1">
                <a:solidFill>
                  <a:schemeClr val="tx1"/>
                </a:solidFill>
                <a:latin typeface="American Typewriter"/>
                <a:cs typeface="American Typewriter"/>
              </a:rPr>
              <a:t>Niye</a:t>
            </a:r>
            <a:r>
              <a:rPr lang="en-US" sz="3200" dirty="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mikrosatelitlere</a:t>
            </a:r>
            <a:r>
              <a:rPr lang="en-US" sz="3200" dirty="0" smtClean="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bakalim</a:t>
            </a:r>
            <a:r>
              <a:rPr lang="en-US" sz="3200" dirty="0" smtClean="0">
                <a:solidFill>
                  <a:schemeClr val="tx1"/>
                </a:solidFill>
                <a:latin typeface="American Typewriter"/>
                <a:cs typeface="American Typewriter"/>
              </a:rPr>
              <a:t> </a:t>
            </a:r>
            <a:r>
              <a:rPr lang="en-US" sz="3200" dirty="0" err="1">
                <a:solidFill>
                  <a:schemeClr val="tx1"/>
                </a:solidFill>
                <a:latin typeface="American Typewriter"/>
                <a:cs typeface="American Typewriter"/>
              </a:rPr>
              <a:t>ki</a:t>
            </a:r>
            <a:r>
              <a:rPr lang="en-US" sz="3200" dirty="0">
                <a:solidFill>
                  <a:schemeClr val="tx1"/>
                </a:solidFill>
                <a:latin typeface="American Typewriter"/>
                <a:cs typeface="American Typewriter"/>
              </a:rPr>
              <a:t>?</a:t>
            </a:r>
          </a:p>
        </p:txBody>
      </p:sp>
      <p:sp>
        <p:nvSpPr>
          <p:cNvPr id="5" name="TextBox 4"/>
          <p:cNvSpPr txBox="1"/>
          <p:nvPr/>
        </p:nvSpPr>
        <p:spPr>
          <a:xfrm>
            <a:off x="457201" y="1096306"/>
            <a:ext cx="8229600" cy="2308324"/>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800100" lvl="1" indent="-342900">
              <a:buFont typeface="Arial"/>
              <a:buChar char="•"/>
            </a:pPr>
            <a:r>
              <a:rPr lang="en-US" sz="2400" dirty="0" err="1" smtClean="0">
                <a:solidFill>
                  <a:schemeClr val="tx1">
                    <a:lumMod val="50000"/>
                    <a:lumOff val="50000"/>
                  </a:schemeClr>
                </a:solidFill>
                <a:latin typeface="American Typewriter"/>
                <a:cs typeface="American Typewriter"/>
              </a:rPr>
              <a:t>Daha</a:t>
            </a:r>
            <a:r>
              <a:rPr lang="en-US" sz="2400" dirty="0" smtClean="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cok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mutasyon</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SNPten</a:t>
            </a:r>
            <a:r>
              <a:rPr lang="en-US" sz="2400" dirty="0">
                <a:solidFill>
                  <a:schemeClr val="tx1">
                    <a:lumMod val="50000"/>
                    <a:lumOff val="50000"/>
                  </a:schemeClr>
                </a:solidFill>
                <a:latin typeface="American Typewriter"/>
                <a:cs typeface="American Typewriter"/>
              </a:rPr>
              <a:t> 1000 </a:t>
            </a:r>
            <a:r>
              <a:rPr lang="en-US" sz="2400" dirty="0" err="1">
                <a:solidFill>
                  <a:schemeClr val="tx1">
                    <a:lumMod val="50000"/>
                    <a:lumOff val="50000"/>
                  </a:schemeClr>
                </a:solidFill>
                <a:latin typeface="American Typewriter"/>
                <a:cs typeface="American Typewriter"/>
              </a:rPr>
              <a:t>kat</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fazla</a:t>
            </a:r>
            <a:r>
              <a:rPr lang="en-US" sz="2400" dirty="0" smtClean="0">
                <a:solidFill>
                  <a:schemeClr val="tx1">
                    <a:lumMod val="50000"/>
                    <a:lumOff val="50000"/>
                  </a:schemeClr>
                </a:solidFill>
                <a:latin typeface="American Typewriter"/>
                <a:cs typeface="American Typewriter"/>
              </a:rPr>
              <a:t>)</a:t>
            </a:r>
            <a:endParaRPr lang="en-US" sz="2400" dirty="0" smtClean="0">
              <a:solidFill>
                <a:schemeClr val="tx1">
                  <a:lumMod val="50000"/>
                  <a:lumOff val="50000"/>
                </a:schemeClr>
              </a:solidFill>
              <a:latin typeface="American Typewriter"/>
              <a:cs typeface="American Typewriter"/>
            </a:endParaRPr>
          </a:p>
          <a:p>
            <a:pPr marL="800100" lvl="1" indent="-342900">
              <a:buFont typeface="Arial"/>
              <a:buChar char="•"/>
            </a:pPr>
            <a:r>
              <a:rPr lang="en-US" sz="2400" dirty="0" err="1">
                <a:solidFill>
                  <a:schemeClr val="tx1">
                    <a:lumMod val="50000"/>
                    <a:lumOff val="50000"/>
                  </a:schemeClr>
                </a:solidFill>
                <a:latin typeface="American Typewriter"/>
                <a:cs typeface="American Typewriter"/>
              </a:rPr>
              <a:t>Mutasyonlari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sureklilige</a:t>
            </a:r>
            <a:r>
              <a:rPr lang="en-US" sz="2400" dirty="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sahip</a:t>
            </a:r>
            <a:endParaRPr lang="en-US" sz="2400" dirty="0">
              <a:solidFill>
                <a:schemeClr val="tx1">
                  <a:lumMod val="50000"/>
                  <a:lumOff val="50000"/>
                </a:schemeClr>
              </a:solidFill>
              <a:latin typeface="American Typewriter"/>
              <a:cs typeface="American Typewriter"/>
            </a:endParaRPr>
          </a:p>
          <a:p>
            <a:pPr marL="800100" lvl="1" indent="-342900">
              <a:buFont typeface="Arial"/>
              <a:buChar char="•"/>
            </a:pPr>
            <a:r>
              <a:rPr lang="en-US" sz="2400" dirty="0">
                <a:solidFill>
                  <a:schemeClr val="tx1"/>
                </a:solidFill>
                <a:latin typeface="American Typewriter"/>
                <a:cs typeface="American Typewriter"/>
              </a:rPr>
              <a:t>Gen </a:t>
            </a:r>
            <a:r>
              <a:rPr lang="en-US" sz="2400" dirty="0" err="1">
                <a:solidFill>
                  <a:schemeClr val="tx1"/>
                </a:solidFill>
                <a:latin typeface="American Typewriter"/>
                <a:cs typeface="American Typewriter"/>
              </a:rPr>
              <a:t>ifadesi</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uzerinde</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genetik</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ve</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epigenetik</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etkiler</a:t>
            </a:r>
            <a:endParaRPr lang="en-US" sz="2400" dirty="0">
              <a:solidFill>
                <a:schemeClr val="tx1"/>
              </a:solidFill>
              <a:latin typeface="American Typewriter"/>
              <a:cs typeface="American Typewriter"/>
            </a:endParaRPr>
          </a:p>
          <a:p>
            <a:pPr marL="1257300" lvl="2" indent="-342900">
              <a:buFont typeface="Arial"/>
              <a:buChar char="•"/>
            </a:pPr>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p:txBody>
      </p:sp>
    </p:spTree>
    <p:extLst>
      <p:ext uri="{BB962C8B-B14F-4D97-AF65-F5344CB8AC3E}">
        <p14:creationId xmlns:p14="http://schemas.microsoft.com/office/powerpoint/2010/main" val="1099642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126810"/>
            <a:ext cx="8229600" cy="58477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3200" dirty="0" err="1">
                <a:solidFill>
                  <a:schemeClr val="tx1"/>
                </a:solidFill>
                <a:latin typeface="American Typewriter"/>
                <a:cs typeface="American Typewriter"/>
              </a:rPr>
              <a:t>Niye</a:t>
            </a:r>
            <a:r>
              <a:rPr lang="en-US" sz="3200" dirty="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mikrosatelitlere</a:t>
            </a:r>
            <a:r>
              <a:rPr lang="en-US" sz="3200" dirty="0" smtClean="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bakalim</a:t>
            </a:r>
            <a:r>
              <a:rPr lang="en-US" sz="3200" dirty="0" smtClean="0">
                <a:solidFill>
                  <a:schemeClr val="tx1"/>
                </a:solidFill>
                <a:latin typeface="American Typewriter"/>
                <a:cs typeface="American Typewriter"/>
              </a:rPr>
              <a:t> </a:t>
            </a:r>
            <a:r>
              <a:rPr lang="en-US" sz="3200" dirty="0" err="1">
                <a:solidFill>
                  <a:schemeClr val="tx1"/>
                </a:solidFill>
                <a:latin typeface="American Typewriter"/>
                <a:cs typeface="American Typewriter"/>
              </a:rPr>
              <a:t>ki</a:t>
            </a:r>
            <a:r>
              <a:rPr lang="en-US" sz="3200" dirty="0">
                <a:solidFill>
                  <a:schemeClr val="tx1"/>
                </a:solidFill>
                <a:latin typeface="American Typewriter"/>
                <a:cs typeface="American Typewriter"/>
              </a:rPr>
              <a:t>?</a:t>
            </a:r>
          </a:p>
        </p:txBody>
      </p:sp>
      <p:sp>
        <p:nvSpPr>
          <p:cNvPr id="5" name="TextBox 4"/>
          <p:cNvSpPr txBox="1"/>
          <p:nvPr/>
        </p:nvSpPr>
        <p:spPr>
          <a:xfrm>
            <a:off x="457201" y="1096306"/>
            <a:ext cx="8229600" cy="2308324"/>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800100" lvl="1" indent="-342900">
              <a:buFont typeface="Arial"/>
              <a:buChar char="•"/>
            </a:pPr>
            <a:r>
              <a:rPr lang="en-US" sz="2400" dirty="0" err="1" smtClean="0">
                <a:solidFill>
                  <a:schemeClr val="tx1">
                    <a:lumMod val="50000"/>
                    <a:lumOff val="50000"/>
                  </a:schemeClr>
                </a:solidFill>
                <a:latin typeface="American Typewriter"/>
                <a:cs typeface="American Typewriter"/>
              </a:rPr>
              <a:t>Daha</a:t>
            </a:r>
            <a:r>
              <a:rPr lang="en-US" sz="2400" dirty="0" smtClean="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cok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mutasyon</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SNPten</a:t>
            </a:r>
            <a:r>
              <a:rPr lang="en-US" sz="2400" dirty="0">
                <a:solidFill>
                  <a:schemeClr val="tx1">
                    <a:lumMod val="50000"/>
                    <a:lumOff val="50000"/>
                  </a:schemeClr>
                </a:solidFill>
                <a:latin typeface="American Typewriter"/>
                <a:cs typeface="American Typewriter"/>
              </a:rPr>
              <a:t> 1000 </a:t>
            </a:r>
            <a:r>
              <a:rPr lang="en-US" sz="2400" dirty="0" err="1">
                <a:solidFill>
                  <a:schemeClr val="tx1">
                    <a:lumMod val="50000"/>
                    <a:lumOff val="50000"/>
                  </a:schemeClr>
                </a:solidFill>
                <a:latin typeface="American Typewriter"/>
                <a:cs typeface="American Typewriter"/>
              </a:rPr>
              <a:t>kat</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fazla</a:t>
            </a:r>
            <a:r>
              <a:rPr lang="en-US" sz="2400" dirty="0" smtClean="0">
                <a:solidFill>
                  <a:schemeClr val="tx1">
                    <a:lumMod val="50000"/>
                    <a:lumOff val="50000"/>
                  </a:schemeClr>
                </a:solidFill>
                <a:latin typeface="American Typewriter"/>
                <a:cs typeface="American Typewriter"/>
              </a:rPr>
              <a:t>)</a:t>
            </a:r>
            <a:endParaRPr lang="en-US" sz="2400" dirty="0" smtClean="0">
              <a:solidFill>
                <a:schemeClr val="tx1">
                  <a:lumMod val="50000"/>
                  <a:lumOff val="50000"/>
                </a:schemeClr>
              </a:solidFill>
              <a:latin typeface="American Typewriter"/>
              <a:cs typeface="American Typewriter"/>
            </a:endParaRPr>
          </a:p>
          <a:p>
            <a:pPr marL="800100" lvl="1" indent="-342900">
              <a:buFont typeface="Arial"/>
              <a:buChar char="•"/>
            </a:pPr>
            <a:r>
              <a:rPr lang="en-US" sz="2400" dirty="0" err="1">
                <a:solidFill>
                  <a:schemeClr val="tx1">
                    <a:lumMod val="50000"/>
                    <a:lumOff val="50000"/>
                  </a:schemeClr>
                </a:solidFill>
                <a:latin typeface="American Typewriter"/>
                <a:cs typeface="American Typewriter"/>
              </a:rPr>
              <a:t>Mutasyonlari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sureklilige</a:t>
            </a:r>
            <a:r>
              <a:rPr lang="en-US" sz="2400" dirty="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sahip</a:t>
            </a:r>
            <a:endParaRPr lang="en-US" sz="2400" dirty="0">
              <a:solidFill>
                <a:schemeClr val="tx1">
                  <a:lumMod val="50000"/>
                  <a:lumOff val="50000"/>
                </a:schemeClr>
              </a:solidFill>
              <a:latin typeface="American Typewriter"/>
              <a:cs typeface="American Typewriter"/>
            </a:endParaRPr>
          </a:p>
          <a:p>
            <a:pPr marL="800100" lvl="1" indent="-342900">
              <a:buFont typeface="Arial"/>
              <a:buChar char="•"/>
            </a:pPr>
            <a:r>
              <a:rPr lang="en-US" sz="2400" dirty="0">
                <a:solidFill>
                  <a:schemeClr val="tx1"/>
                </a:solidFill>
                <a:latin typeface="American Typewriter"/>
                <a:cs typeface="American Typewriter"/>
              </a:rPr>
              <a:t>Gen </a:t>
            </a:r>
            <a:r>
              <a:rPr lang="en-US" sz="2400" dirty="0" err="1">
                <a:solidFill>
                  <a:schemeClr val="tx1"/>
                </a:solidFill>
                <a:latin typeface="American Typewriter"/>
                <a:cs typeface="American Typewriter"/>
              </a:rPr>
              <a:t>ifadesi</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uzerinde</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genetik</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ve</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epigenetik</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etkiler</a:t>
            </a:r>
            <a:endParaRPr lang="en-US" sz="2400" dirty="0">
              <a:solidFill>
                <a:schemeClr val="tx1"/>
              </a:solidFill>
              <a:latin typeface="American Typewriter"/>
              <a:cs typeface="American Typewriter"/>
            </a:endParaRPr>
          </a:p>
          <a:p>
            <a:pPr marL="1257300" lvl="2" indent="-342900">
              <a:buFont typeface="Arial"/>
              <a:buChar char="•"/>
            </a:pPr>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p:txBody>
      </p:sp>
      <p:pic>
        <p:nvPicPr>
          <p:cNvPr id="6" name="Content Placeholder 3" descr="Screen Shot 2016-01-28 at 12.15.04.png"/>
          <p:cNvPicPr>
            <a:picLocks noGrp="1" noChangeAspect="1"/>
          </p:cNvPicPr>
          <p:nvPr>
            <p:ph idx="1"/>
          </p:nvPr>
        </p:nvPicPr>
        <p:blipFill>
          <a:blip r:embed="rId2">
            <a:extLst>
              <a:ext uri="{28A0092B-C50C-407E-A947-70E740481C1C}">
                <a14:useLocalDpi xmlns:a14="http://schemas.microsoft.com/office/drawing/2010/main" val="0"/>
              </a:ext>
            </a:extLst>
          </a:blip>
          <a:srcRect t="-70792" b="-70792"/>
          <a:stretch>
            <a:fillRect/>
          </a:stretch>
        </p:blipFill>
        <p:spPr>
          <a:xfrm>
            <a:off x="789631" y="4020797"/>
            <a:ext cx="5718346" cy="3144870"/>
          </a:xfrm>
        </p:spPr>
      </p:pic>
      <p:pic>
        <p:nvPicPr>
          <p:cNvPr id="7" name="Picture 6" descr="Screen Shot 2016-01-28 at 13.12.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31" y="2794690"/>
            <a:ext cx="7228256" cy="1226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193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443934" y="744952"/>
            <a:ext cx="255905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en-US" sz="2000" dirty="0">
                <a:solidFill>
                  <a:srgbClr val="376092"/>
                </a:solidFill>
              </a:rPr>
              <a:t>switch mechanism</a:t>
            </a:r>
          </a:p>
        </p:txBody>
      </p:sp>
      <p:pic>
        <p:nvPicPr>
          <p:cNvPr id="30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2385" y="122628"/>
            <a:ext cx="4907175" cy="1481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176" name="TextBox 9"/>
          <p:cNvSpPr txBox="1">
            <a:spLocks noChangeArrowheads="1"/>
          </p:cNvSpPr>
          <p:nvPr/>
        </p:nvSpPr>
        <p:spPr bwMode="auto">
          <a:xfrm>
            <a:off x="443934" y="5768663"/>
            <a:ext cx="227488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dirty="0" err="1">
                <a:solidFill>
                  <a:schemeClr val="bg1">
                    <a:lumMod val="65000"/>
                  </a:schemeClr>
                </a:solidFill>
              </a:rPr>
              <a:t>Gamayel</a:t>
            </a:r>
            <a:r>
              <a:rPr lang="en-US" dirty="0">
                <a:solidFill>
                  <a:schemeClr val="bg1">
                    <a:lumMod val="65000"/>
                  </a:schemeClr>
                </a:solidFill>
              </a:rPr>
              <a:t>  </a:t>
            </a:r>
            <a:r>
              <a:rPr lang="en-US" i="1" dirty="0">
                <a:solidFill>
                  <a:schemeClr val="bg1">
                    <a:lumMod val="65000"/>
                  </a:schemeClr>
                </a:solidFill>
              </a:rPr>
              <a:t>et al., </a:t>
            </a:r>
            <a:r>
              <a:rPr lang="en-US" i="1" dirty="0" err="1">
                <a:solidFill>
                  <a:schemeClr val="bg1">
                    <a:lumMod val="65000"/>
                  </a:schemeClr>
                </a:solidFill>
              </a:rPr>
              <a:t>Annu</a:t>
            </a:r>
            <a:r>
              <a:rPr lang="en-US" i="1" dirty="0">
                <a:solidFill>
                  <a:schemeClr val="bg1">
                    <a:lumMod val="65000"/>
                  </a:schemeClr>
                </a:solidFill>
              </a:rPr>
              <a:t>. Rev. Genet</a:t>
            </a:r>
            <a:r>
              <a:rPr lang="en-US" dirty="0">
                <a:solidFill>
                  <a:schemeClr val="bg1">
                    <a:lumMod val="65000"/>
                  </a:schemeClr>
                </a:solidFill>
              </a:rPr>
              <a:t>., 2010</a:t>
            </a:r>
            <a:endParaRPr lang="de-CH" dirty="0">
              <a:solidFill>
                <a:schemeClr val="bg1">
                  <a:lumMod val="65000"/>
                </a:schemeClr>
              </a:solidFill>
            </a:endParaRPr>
          </a:p>
        </p:txBody>
      </p:sp>
    </p:spTree>
    <p:extLst>
      <p:ext uri="{BB962C8B-B14F-4D97-AF65-F5344CB8AC3E}">
        <p14:creationId xmlns:p14="http://schemas.microsoft.com/office/powerpoint/2010/main" val="189713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443934" y="744952"/>
            <a:ext cx="255905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en-US" sz="2000" dirty="0">
                <a:solidFill>
                  <a:schemeClr val="accent1">
                    <a:lumMod val="40000"/>
                    <a:lumOff val="60000"/>
                  </a:schemeClr>
                </a:solidFill>
              </a:rPr>
              <a:t>switch mechanism</a:t>
            </a:r>
          </a:p>
        </p:txBody>
      </p:sp>
      <p:pic>
        <p:nvPicPr>
          <p:cNvPr id="3074" name="Picture 2"/>
          <p:cNvPicPr>
            <a:picLocks noChangeAspect="1" noChangeArrowheads="1"/>
          </p:cNvPicPr>
          <p:nvPr/>
        </p:nvPicPr>
        <p:blipFill>
          <a:blip r:embed="rId2">
            <a:clrChange>
              <a:clrFrom>
                <a:srgbClr val="FFFFFF"/>
              </a:clrFrom>
              <a:clrTo>
                <a:srgbClr val="FFFFFF">
                  <a:alpha val="0"/>
                </a:srgbClr>
              </a:clrTo>
            </a:clrChange>
            <a:alphaModFix amt="45000"/>
            <a:extLst>
              <a:ext uri="{28A0092B-C50C-407E-A947-70E740481C1C}">
                <a14:useLocalDpi xmlns:a14="http://schemas.microsoft.com/office/drawing/2010/main" val="0"/>
              </a:ext>
            </a:extLst>
          </a:blip>
          <a:srcRect/>
          <a:stretch>
            <a:fillRect/>
          </a:stretch>
        </p:blipFill>
        <p:spPr bwMode="auto">
          <a:xfrm>
            <a:off x="3202385" y="122628"/>
            <a:ext cx="4907175" cy="1481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8897" y="1855307"/>
            <a:ext cx="5775097" cy="50026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a:spLocks noChangeArrowheads="1"/>
          </p:cNvSpPr>
          <p:nvPr/>
        </p:nvSpPr>
        <p:spPr bwMode="auto">
          <a:xfrm>
            <a:off x="443934" y="2770304"/>
            <a:ext cx="2560637" cy="437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0000"/>
              </a:lnSpc>
            </a:pPr>
            <a:r>
              <a:rPr lang="en-US" sz="2000" dirty="0">
                <a:solidFill>
                  <a:srgbClr val="376092"/>
                </a:solidFill>
              </a:rPr>
              <a:t>expression </a:t>
            </a:r>
            <a:r>
              <a:rPr lang="en-US" sz="2000" dirty="0" smtClean="0">
                <a:solidFill>
                  <a:srgbClr val="376092"/>
                </a:solidFill>
              </a:rPr>
              <a:t>fine tuning</a:t>
            </a:r>
            <a:endParaRPr lang="en-US" sz="2000" dirty="0">
              <a:solidFill>
                <a:srgbClr val="376092"/>
              </a:solidFill>
            </a:endParaRPr>
          </a:p>
        </p:txBody>
      </p:sp>
      <p:sp>
        <p:nvSpPr>
          <p:cNvPr id="7176" name="TextBox 9"/>
          <p:cNvSpPr txBox="1">
            <a:spLocks noChangeArrowheads="1"/>
          </p:cNvSpPr>
          <p:nvPr/>
        </p:nvSpPr>
        <p:spPr bwMode="auto">
          <a:xfrm>
            <a:off x="443934" y="5768663"/>
            <a:ext cx="227488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dirty="0" err="1">
                <a:solidFill>
                  <a:schemeClr val="bg1">
                    <a:lumMod val="65000"/>
                  </a:schemeClr>
                </a:solidFill>
              </a:rPr>
              <a:t>Gamayel</a:t>
            </a:r>
            <a:r>
              <a:rPr lang="en-US" dirty="0">
                <a:solidFill>
                  <a:schemeClr val="bg1">
                    <a:lumMod val="65000"/>
                  </a:schemeClr>
                </a:solidFill>
              </a:rPr>
              <a:t>  </a:t>
            </a:r>
            <a:r>
              <a:rPr lang="en-US" i="1" dirty="0">
                <a:solidFill>
                  <a:schemeClr val="bg1">
                    <a:lumMod val="65000"/>
                  </a:schemeClr>
                </a:solidFill>
              </a:rPr>
              <a:t>et al., </a:t>
            </a:r>
            <a:r>
              <a:rPr lang="en-US" i="1" dirty="0" err="1">
                <a:solidFill>
                  <a:schemeClr val="bg1">
                    <a:lumMod val="65000"/>
                  </a:schemeClr>
                </a:solidFill>
              </a:rPr>
              <a:t>Annu</a:t>
            </a:r>
            <a:r>
              <a:rPr lang="en-US" i="1" dirty="0">
                <a:solidFill>
                  <a:schemeClr val="bg1">
                    <a:lumMod val="65000"/>
                  </a:schemeClr>
                </a:solidFill>
              </a:rPr>
              <a:t>. Rev. Genet</a:t>
            </a:r>
            <a:r>
              <a:rPr lang="en-US" dirty="0">
                <a:solidFill>
                  <a:schemeClr val="bg1">
                    <a:lumMod val="65000"/>
                  </a:schemeClr>
                </a:solidFill>
              </a:rPr>
              <a:t>., 2010</a:t>
            </a:r>
            <a:endParaRPr lang="de-CH" dirty="0">
              <a:solidFill>
                <a:schemeClr val="bg1">
                  <a:lumMod val="65000"/>
                </a:schemeClr>
              </a:solidFill>
            </a:endParaRPr>
          </a:p>
        </p:txBody>
      </p:sp>
    </p:spTree>
    <p:extLst>
      <p:ext uri="{BB962C8B-B14F-4D97-AF65-F5344CB8AC3E}">
        <p14:creationId xmlns:p14="http://schemas.microsoft.com/office/powerpoint/2010/main" val="25606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13542" y="379759"/>
            <a:ext cx="7354188" cy="7615203"/>
            <a:chOff x="310262" y="476672"/>
            <a:chExt cx="7354188" cy="7615203"/>
          </a:xfrm>
        </p:grpSpPr>
        <p:sp>
          <p:nvSpPr>
            <p:cNvPr id="2" name="Rectangle 1"/>
            <p:cNvSpPr/>
            <p:nvPr/>
          </p:nvSpPr>
          <p:spPr>
            <a:xfrm>
              <a:off x="310262" y="476672"/>
              <a:ext cx="7354188" cy="5715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0" name="Group 9"/>
            <p:cNvGrpSpPr/>
            <p:nvPr/>
          </p:nvGrpSpPr>
          <p:grpSpPr>
            <a:xfrm>
              <a:off x="611560" y="476672"/>
              <a:ext cx="6912767" cy="7615203"/>
              <a:chOff x="3959421" y="2608585"/>
              <a:chExt cx="5459782" cy="6221015"/>
            </a:xfrm>
          </p:grpSpPr>
          <p:grpSp>
            <p:nvGrpSpPr>
              <p:cNvPr id="12" name="Group 11"/>
              <p:cNvGrpSpPr/>
              <p:nvPr/>
            </p:nvGrpSpPr>
            <p:grpSpPr>
              <a:xfrm>
                <a:off x="3959421" y="2608585"/>
                <a:ext cx="5459782" cy="6221015"/>
                <a:chOff x="3959421" y="3497833"/>
                <a:chExt cx="5459782" cy="6221015"/>
              </a:xfrm>
            </p:grpSpPr>
            <p:grpSp>
              <p:nvGrpSpPr>
                <p:cNvPr id="14" name="Group 13"/>
                <p:cNvGrpSpPr/>
                <p:nvPr/>
              </p:nvGrpSpPr>
              <p:grpSpPr>
                <a:xfrm rot="21064484">
                  <a:off x="4124667" y="4437112"/>
                  <a:ext cx="5294536" cy="5281736"/>
                  <a:chOff x="2775141" y="12773392"/>
                  <a:chExt cx="28828567" cy="26582914"/>
                </a:xfrm>
              </p:grpSpPr>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10456" y="17597928"/>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411479" y="18170796"/>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30625" y="18868920"/>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6" name="Picture 4" descr="http://www.topsan.org/@api/deki/files/8325/=Fig1.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59148" y="13574342"/>
                    <a:ext cx="3844560" cy="288342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7" name="Straight Arrow Connector 26"/>
                  <p:cNvCxnSpPr/>
                  <p:nvPr/>
                </p:nvCxnSpPr>
                <p:spPr>
                  <a:xfrm flipV="1">
                    <a:off x="27360450" y="16767654"/>
                    <a:ext cx="1190785" cy="1058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8"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18337" y="15690771"/>
                    <a:ext cx="2323787" cy="16911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2" descr="http://upload.wikimedia.org/wikipedia/commons/5/56/Alpha-Amanitin%E2%80%93RNA_polymerase_II_complex_1K8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78228" y="15303317"/>
                    <a:ext cx="2951592" cy="2582643"/>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4" descr="http://upload.wikimedia.org/wikipedia/commons/f/f3/T7_RNA_polymerase_at_wor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67091" y="17382717"/>
                    <a:ext cx="2933151" cy="203335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1" name="Group 30"/>
                  <p:cNvGrpSpPr/>
                  <p:nvPr/>
                </p:nvGrpSpPr>
                <p:grpSpPr>
                  <a:xfrm>
                    <a:off x="2775141" y="12773392"/>
                    <a:ext cx="28828567" cy="26582914"/>
                    <a:chOff x="2775141" y="12497322"/>
                    <a:chExt cx="28828567" cy="26582914"/>
                  </a:xfrm>
                </p:grpSpPr>
                <p:sp>
                  <p:nvSpPr>
                    <p:cNvPr id="32" name="Freeform 31"/>
                    <p:cNvSpPr/>
                    <p:nvPr/>
                  </p:nvSpPr>
                  <p:spPr>
                    <a:xfrm>
                      <a:off x="2775141" y="12497322"/>
                      <a:ext cx="27628659" cy="26582914"/>
                    </a:xfrm>
                    <a:custGeom>
                      <a:avLst/>
                      <a:gdLst>
                        <a:gd name="connsiteX0" fmla="*/ 26583631 w 27628659"/>
                        <a:gd name="connsiteY0" fmla="*/ 0 h 26582914"/>
                        <a:gd name="connsiteX1" fmla="*/ 22468831 w 27628659"/>
                        <a:gd name="connsiteY1" fmla="*/ 3396343 h 26582914"/>
                        <a:gd name="connsiteX2" fmla="*/ 14304545 w 27628659"/>
                        <a:gd name="connsiteY2" fmla="*/ 3918857 h 26582914"/>
                        <a:gd name="connsiteX3" fmla="*/ 7381231 w 27628659"/>
                        <a:gd name="connsiteY3" fmla="*/ 2939143 h 26582914"/>
                        <a:gd name="connsiteX4" fmla="*/ 2352031 w 27628659"/>
                        <a:gd name="connsiteY4" fmla="*/ 653143 h 26582914"/>
                        <a:gd name="connsiteX5" fmla="*/ 716 w 27628659"/>
                        <a:gd name="connsiteY5" fmla="*/ 4898572 h 26582914"/>
                        <a:gd name="connsiteX6" fmla="*/ 2221402 w 27628659"/>
                        <a:gd name="connsiteY6" fmla="*/ 8556172 h 26582914"/>
                        <a:gd name="connsiteX7" fmla="*/ 10646945 w 27628659"/>
                        <a:gd name="connsiteY7" fmla="*/ 6270172 h 26582914"/>
                        <a:gd name="connsiteX8" fmla="*/ 15937402 w 27628659"/>
                        <a:gd name="connsiteY8" fmla="*/ 5747657 h 26582914"/>
                        <a:gd name="connsiteX9" fmla="*/ 19921574 w 27628659"/>
                        <a:gd name="connsiteY9" fmla="*/ 7119257 h 26582914"/>
                        <a:gd name="connsiteX10" fmla="*/ 22926031 w 27628659"/>
                        <a:gd name="connsiteY10" fmla="*/ 12801600 h 26582914"/>
                        <a:gd name="connsiteX11" fmla="*/ 27628659 w 27628659"/>
                        <a:gd name="connsiteY11" fmla="*/ 26582914 h 2658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8659" h="26582914">
                          <a:moveTo>
                            <a:pt x="26583631" y="0"/>
                          </a:moveTo>
                          <a:cubicBezTo>
                            <a:pt x="25549488" y="1371600"/>
                            <a:pt x="24515345" y="2743200"/>
                            <a:pt x="22468831" y="3396343"/>
                          </a:cubicBezTo>
                          <a:cubicBezTo>
                            <a:pt x="20422317" y="4049486"/>
                            <a:pt x="16819145" y="3995057"/>
                            <a:pt x="14304545" y="3918857"/>
                          </a:cubicBezTo>
                          <a:cubicBezTo>
                            <a:pt x="11789945" y="3842657"/>
                            <a:pt x="9373317" y="3483429"/>
                            <a:pt x="7381231" y="2939143"/>
                          </a:cubicBezTo>
                          <a:cubicBezTo>
                            <a:pt x="5389145" y="2394857"/>
                            <a:pt x="3582117" y="326572"/>
                            <a:pt x="2352031" y="653143"/>
                          </a:cubicBezTo>
                          <a:cubicBezTo>
                            <a:pt x="1121945" y="979714"/>
                            <a:pt x="22487" y="3581401"/>
                            <a:pt x="716" y="4898572"/>
                          </a:cubicBezTo>
                          <a:cubicBezTo>
                            <a:pt x="-21055" y="6215743"/>
                            <a:pt x="447030" y="8327572"/>
                            <a:pt x="2221402" y="8556172"/>
                          </a:cubicBezTo>
                          <a:cubicBezTo>
                            <a:pt x="3995773" y="8784772"/>
                            <a:pt x="8360945" y="6738258"/>
                            <a:pt x="10646945" y="6270172"/>
                          </a:cubicBezTo>
                          <a:cubicBezTo>
                            <a:pt x="12932945" y="5802086"/>
                            <a:pt x="14391630" y="5606143"/>
                            <a:pt x="15937402" y="5747657"/>
                          </a:cubicBezTo>
                          <a:cubicBezTo>
                            <a:pt x="17483174" y="5889171"/>
                            <a:pt x="18756802" y="5943600"/>
                            <a:pt x="19921574" y="7119257"/>
                          </a:cubicBezTo>
                          <a:cubicBezTo>
                            <a:pt x="21086346" y="8294914"/>
                            <a:pt x="21641517" y="9557657"/>
                            <a:pt x="22926031" y="12801600"/>
                          </a:cubicBezTo>
                          <a:cubicBezTo>
                            <a:pt x="24210545" y="16045543"/>
                            <a:pt x="26006688" y="24242485"/>
                            <a:pt x="27628659" y="2658291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33" name="Group 32"/>
                    <p:cNvGrpSpPr/>
                    <p:nvPr/>
                  </p:nvGrpSpPr>
                  <p:grpSpPr>
                    <a:xfrm>
                      <a:off x="24810456" y="17321858"/>
                      <a:ext cx="3515694" cy="1728192"/>
                      <a:chOff x="24819518" y="18185954"/>
                      <a:chExt cx="3515694" cy="1728192"/>
                    </a:xfrm>
                  </p:grpSpPr>
                  <p:pic>
                    <p:nvPicPr>
                      <p:cNvPr id="4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19518" y="18185954"/>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420541" y="18758822"/>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39687" y="19456946"/>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34" name="Picture 4" descr="http://www.topsan.org/@api/deki/files/8325/=Fig1.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59148" y="13298272"/>
                      <a:ext cx="3844560" cy="288342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Arrow Connector 34"/>
                    <p:cNvCxnSpPr/>
                    <p:nvPr/>
                  </p:nvCxnSpPr>
                  <p:spPr>
                    <a:xfrm flipV="1">
                      <a:off x="27360450" y="16491584"/>
                      <a:ext cx="1190785" cy="1058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6"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18337" y="15414701"/>
                      <a:ext cx="2323787" cy="16911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 name="Picture 22" descr="http://upload.wikimedia.org/wikipedia/commons/5/56/Alpha-Amanitin%E2%80%93RNA_polymerase_II_complex_1K8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78228" y="15027247"/>
                      <a:ext cx="2951592" cy="2582643"/>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24" descr="http://upload.wikimedia.org/wikipedia/commons/f/f3/T7_RNA_polymerase_at_wor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67091" y="17106647"/>
                      <a:ext cx="2933151" cy="2033358"/>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6" descr="http://3drepertoire.russelllab.org/media/complexes/Rpb41-Rpb42-A5RNA.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0543" y="16491584"/>
                      <a:ext cx="1631741" cy="1631742"/>
                    </a:xfrm>
                    <a:prstGeom prst="rect">
                      <a:avLst/>
                    </a:prstGeom>
                    <a:noFill/>
                    <a:extLst>
                      <a:ext uri="{909E8E84-426E-40dd-AFC4-6F175D3DCCD1}">
                        <a14:hiddenFill xmlns="" xmlns:a14="http://schemas.microsoft.com/office/drawing/2010/main">
                          <a:solidFill>
                            <a:srgbClr val="FFFFFF"/>
                          </a:solidFill>
                        </a14:hiddenFill>
                      </a:ext>
                    </a:extLst>
                  </p:spPr>
                </p:pic>
                <p:sp>
                  <p:nvSpPr>
                    <p:cNvPr id="40" name="Rounded Rectangle 39"/>
                    <p:cNvSpPr/>
                    <p:nvPr/>
                  </p:nvSpPr>
                  <p:spPr>
                    <a:xfrm rot="883920">
                      <a:off x="10405856" y="15392917"/>
                      <a:ext cx="1916110" cy="7503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CH"/>
                    </a:p>
                  </p:txBody>
                </p:sp>
                <p:sp>
                  <p:nvSpPr>
                    <p:cNvPr id="41" name="Rounded Rectangle 40"/>
                    <p:cNvSpPr/>
                    <p:nvPr/>
                  </p:nvSpPr>
                  <p:spPr>
                    <a:xfrm rot="307322">
                      <a:off x="12890911" y="15821717"/>
                      <a:ext cx="1916110" cy="7503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CH"/>
                    </a:p>
                  </p:txBody>
                </p:sp>
                <p:sp>
                  <p:nvSpPr>
                    <p:cNvPr id="42" name="Rounded Rectangle 41"/>
                    <p:cNvSpPr/>
                    <p:nvPr/>
                  </p:nvSpPr>
                  <p:spPr>
                    <a:xfrm rot="1921496">
                      <a:off x="6062432" y="13452330"/>
                      <a:ext cx="1916110" cy="7503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CH"/>
                    </a:p>
                  </p:txBody>
                </p:sp>
                <p:sp>
                  <p:nvSpPr>
                    <p:cNvPr id="43" name="Rounded Rectangle 42"/>
                    <p:cNvSpPr/>
                    <p:nvPr/>
                  </p:nvSpPr>
                  <p:spPr>
                    <a:xfrm rot="1524038">
                      <a:off x="8137988" y="14672209"/>
                      <a:ext cx="1916110" cy="7503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CH"/>
                    </a:p>
                  </p:txBody>
                </p:sp>
              </p:grpSp>
            </p:grpSp>
            <p:sp>
              <p:nvSpPr>
                <p:cNvPr id="15" name="TextBox 14"/>
                <p:cNvSpPr txBox="1"/>
                <p:nvPr/>
              </p:nvSpPr>
              <p:spPr>
                <a:xfrm rot="1340721">
                  <a:off x="4328570" y="4940437"/>
                  <a:ext cx="666350" cy="251429"/>
                </a:xfrm>
                <a:prstGeom prst="rect">
                  <a:avLst/>
                </a:prstGeom>
                <a:noFill/>
              </p:spPr>
              <p:txBody>
                <a:bodyPr wrap="square" rtlCol="0">
                  <a:spAutoFit/>
                </a:bodyPr>
                <a:lstStyle/>
                <a:p>
                  <a:r>
                    <a:rPr lang="en-US" sz="1400" dirty="0" smtClean="0">
                      <a:solidFill>
                        <a:schemeClr val="accent1">
                          <a:lumMod val="75000"/>
                        </a:schemeClr>
                      </a:solidFill>
                    </a:rPr>
                    <a:t>GTAC</a:t>
                  </a:r>
                  <a:endParaRPr lang="de-CH" sz="1400" dirty="0">
                    <a:solidFill>
                      <a:schemeClr val="accent1">
                        <a:lumMod val="75000"/>
                      </a:schemeClr>
                    </a:solidFill>
                  </a:endParaRPr>
                </a:p>
              </p:txBody>
            </p:sp>
            <p:sp>
              <p:nvSpPr>
                <p:cNvPr id="16" name="TextBox 15"/>
                <p:cNvSpPr txBox="1"/>
                <p:nvPr/>
              </p:nvSpPr>
              <p:spPr>
                <a:xfrm rot="969955">
                  <a:off x="4733433" y="5117939"/>
                  <a:ext cx="753142" cy="251429"/>
                </a:xfrm>
                <a:prstGeom prst="rect">
                  <a:avLst/>
                </a:prstGeom>
                <a:noFill/>
              </p:spPr>
              <p:txBody>
                <a:bodyPr wrap="square" rtlCol="0">
                  <a:spAutoFit/>
                </a:bodyPr>
                <a:lstStyle/>
                <a:p>
                  <a:r>
                    <a:rPr lang="en-US" sz="1400" dirty="0" smtClean="0">
                      <a:solidFill>
                        <a:schemeClr val="accent1">
                          <a:lumMod val="75000"/>
                        </a:schemeClr>
                      </a:solidFill>
                    </a:rPr>
                    <a:t>GTAC</a:t>
                  </a:r>
                  <a:endParaRPr lang="de-CH" sz="1400" dirty="0">
                    <a:solidFill>
                      <a:schemeClr val="accent1">
                        <a:lumMod val="75000"/>
                      </a:schemeClr>
                    </a:solidFill>
                  </a:endParaRPr>
                </a:p>
              </p:txBody>
            </p:sp>
            <p:sp>
              <p:nvSpPr>
                <p:cNvPr id="17" name="TextBox 16"/>
                <p:cNvSpPr txBox="1"/>
                <p:nvPr/>
              </p:nvSpPr>
              <p:spPr>
                <a:xfrm rot="298569">
                  <a:off x="5187701" y="5158363"/>
                  <a:ext cx="753142" cy="251429"/>
                </a:xfrm>
                <a:prstGeom prst="rect">
                  <a:avLst/>
                </a:prstGeom>
                <a:noFill/>
              </p:spPr>
              <p:txBody>
                <a:bodyPr wrap="square" rtlCol="0">
                  <a:spAutoFit/>
                </a:bodyPr>
                <a:lstStyle/>
                <a:p>
                  <a:r>
                    <a:rPr lang="en-US" sz="1400" dirty="0" smtClean="0">
                      <a:solidFill>
                        <a:schemeClr val="accent1">
                          <a:lumMod val="75000"/>
                        </a:schemeClr>
                      </a:solidFill>
                    </a:rPr>
                    <a:t>GTAC</a:t>
                  </a:r>
                  <a:endParaRPr lang="de-CH" sz="1400" dirty="0">
                    <a:solidFill>
                      <a:schemeClr val="accent1">
                        <a:lumMod val="75000"/>
                      </a:schemeClr>
                    </a:solidFill>
                  </a:endParaRPr>
                </a:p>
              </p:txBody>
            </p:sp>
            <p:sp>
              <p:nvSpPr>
                <p:cNvPr id="18" name="TextBox 17"/>
                <p:cNvSpPr txBox="1"/>
                <p:nvPr/>
              </p:nvSpPr>
              <p:spPr>
                <a:xfrm rot="21330484">
                  <a:off x="5651807" y="5145340"/>
                  <a:ext cx="753142" cy="251429"/>
                </a:xfrm>
                <a:prstGeom prst="rect">
                  <a:avLst/>
                </a:prstGeom>
                <a:noFill/>
              </p:spPr>
              <p:txBody>
                <a:bodyPr wrap="square" rtlCol="0">
                  <a:spAutoFit/>
                </a:bodyPr>
                <a:lstStyle/>
                <a:p>
                  <a:r>
                    <a:rPr lang="en-US" sz="1400" dirty="0" smtClean="0">
                      <a:solidFill>
                        <a:schemeClr val="accent1">
                          <a:lumMod val="75000"/>
                        </a:schemeClr>
                      </a:solidFill>
                    </a:rPr>
                    <a:t>GTAC</a:t>
                  </a:r>
                  <a:endParaRPr lang="de-CH" sz="1400" dirty="0">
                    <a:solidFill>
                      <a:schemeClr val="accent1">
                        <a:lumMod val="75000"/>
                      </a:schemeClr>
                    </a:solidFill>
                  </a:endParaRPr>
                </a:p>
              </p:txBody>
            </p:sp>
            <p:sp>
              <p:nvSpPr>
                <p:cNvPr id="19" name="TextBox 18"/>
                <p:cNvSpPr txBox="1"/>
                <p:nvPr/>
              </p:nvSpPr>
              <p:spPr>
                <a:xfrm>
                  <a:off x="4716644" y="4467330"/>
                  <a:ext cx="1486939" cy="301715"/>
                </a:xfrm>
                <a:prstGeom prst="rect">
                  <a:avLst/>
                </a:prstGeom>
                <a:noFill/>
              </p:spPr>
              <p:txBody>
                <a:bodyPr wrap="square" rtlCol="0">
                  <a:spAutoFit/>
                </a:bodyPr>
                <a:lstStyle/>
                <a:p>
                  <a:pPr algn="ctr"/>
                  <a:r>
                    <a:rPr lang="en-US" dirty="0" err="1" smtClean="0">
                      <a:solidFill>
                        <a:schemeClr val="accent1">
                          <a:lumMod val="75000"/>
                        </a:schemeClr>
                      </a:solidFill>
                    </a:rPr>
                    <a:t>mikrosatelitler</a:t>
                  </a:r>
                  <a:endParaRPr lang="de-CH" dirty="0">
                    <a:solidFill>
                      <a:schemeClr val="accent1">
                        <a:lumMod val="75000"/>
                      </a:schemeClr>
                    </a:solidFill>
                  </a:endParaRPr>
                </a:p>
              </p:txBody>
            </p:sp>
            <p:sp>
              <p:nvSpPr>
                <p:cNvPr id="20" name="TextBox 19"/>
                <p:cNvSpPr txBox="1"/>
                <p:nvPr/>
              </p:nvSpPr>
              <p:spPr>
                <a:xfrm>
                  <a:off x="3959421" y="5474132"/>
                  <a:ext cx="1500693" cy="301715"/>
                </a:xfrm>
                <a:prstGeom prst="rect">
                  <a:avLst/>
                </a:prstGeom>
                <a:noFill/>
              </p:spPr>
              <p:txBody>
                <a:bodyPr wrap="square" rtlCol="0">
                  <a:spAutoFit/>
                </a:bodyPr>
                <a:lstStyle/>
                <a:p>
                  <a:r>
                    <a:rPr lang="en-US" dirty="0" err="1" smtClean="0">
                      <a:solidFill>
                        <a:schemeClr val="accent1">
                          <a:lumMod val="75000"/>
                        </a:schemeClr>
                      </a:solidFill>
                    </a:rPr>
                    <a:t>Transkipsiyon</a:t>
                  </a:r>
                  <a:endParaRPr lang="de-CH" dirty="0">
                    <a:solidFill>
                      <a:schemeClr val="accent1">
                        <a:lumMod val="75000"/>
                      </a:schemeClr>
                    </a:solidFill>
                  </a:endParaRPr>
                </a:p>
              </p:txBody>
            </p:sp>
            <p:sp>
              <p:nvSpPr>
                <p:cNvPr id="21" name="TextBox 20"/>
                <p:cNvSpPr txBox="1"/>
                <p:nvPr/>
              </p:nvSpPr>
              <p:spPr>
                <a:xfrm>
                  <a:off x="6413875" y="4236000"/>
                  <a:ext cx="1486939" cy="301715"/>
                </a:xfrm>
                <a:prstGeom prst="rect">
                  <a:avLst/>
                </a:prstGeom>
                <a:noFill/>
              </p:spPr>
              <p:txBody>
                <a:bodyPr wrap="square" rtlCol="0">
                  <a:spAutoFit/>
                </a:bodyPr>
                <a:lstStyle/>
                <a:p>
                  <a:pPr algn="ctr"/>
                  <a:r>
                    <a:rPr lang="en-US" dirty="0" smtClean="0">
                      <a:solidFill>
                        <a:schemeClr val="accent1">
                          <a:lumMod val="75000"/>
                        </a:schemeClr>
                      </a:solidFill>
                    </a:rPr>
                    <a:t>Gen </a:t>
                  </a:r>
                  <a:r>
                    <a:rPr lang="en-US" dirty="0" err="1" smtClean="0">
                      <a:solidFill>
                        <a:schemeClr val="accent1">
                          <a:lumMod val="75000"/>
                        </a:schemeClr>
                      </a:solidFill>
                    </a:rPr>
                    <a:t>Ifadesi</a:t>
                  </a:r>
                  <a:endParaRPr lang="de-CH" dirty="0">
                    <a:solidFill>
                      <a:schemeClr val="accent1">
                        <a:lumMod val="75000"/>
                      </a:schemeClr>
                    </a:solidFill>
                  </a:endParaRPr>
                </a:p>
              </p:txBody>
            </p:sp>
            <p:sp>
              <p:nvSpPr>
                <p:cNvPr id="22" name="TextBox 21"/>
                <p:cNvSpPr txBox="1"/>
                <p:nvPr/>
              </p:nvSpPr>
              <p:spPr>
                <a:xfrm>
                  <a:off x="7736698" y="3497833"/>
                  <a:ext cx="1486939" cy="301715"/>
                </a:xfrm>
                <a:prstGeom prst="rect">
                  <a:avLst/>
                </a:prstGeom>
                <a:noFill/>
              </p:spPr>
              <p:txBody>
                <a:bodyPr wrap="square" rtlCol="0">
                  <a:spAutoFit/>
                </a:bodyPr>
                <a:lstStyle/>
                <a:p>
                  <a:pPr algn="ctr"/>
                  <a:r>
                    <a:rPr lang="en-US" dirty="0" smtClean="0">
                      <a:solidFill>
                        <a:schemeClr val="accent1">
                          <a:lumMod val="75000"/>
                        </a:schemeClr>
                      </a:solidFill>
                    </a:rPr>
                    <a:t>Protein </a:t>
                  </a:r>
                  <a:r>
                    <a:rPr lang="en-US" dirty="0" err="1" smtClean="0">
                      <a:solidFill>
                        <a:schemeClr val="accent1">
                          <a:lumMod val="75000"/>
                        </a:schemeClr>
                      </a:solidFill>
                    </a:rPr>
                    <a:t>Sentezi</a:t>
                  </a:r>
                  <a:endParaRPr lang="de-CH" dirty="0">
                    <a:solidFill>
                      <a:schemeClr val="accent1">
                        <a:lumMod val="75000"/>
                      </a:schemeClr>
                    </a:solidFill>
                  </a:endParaRPr>
                </a:p>
              </p:txBody>
            </p:sp>
          </p:grpSp>
          <p:cxnSp>
            <p:nvCxnSpPr>
              <p:cNvPr id="13" name="Elbow Connector 12"/>
              <p:cNvCxnSpPr/>
              <p:nvPr/>
            </p:nvCxnSpPr>
            <p:spPr>
              <a:xfrm>
                <a:off x="7608284" y="4325908"/>
                <a:ext cx="328231" cy="164650"/>
              </a:xfrm>
              <a:prstGeom prst="bentConnector3">
                <a:avLst>
                  <a:gd name="adj1" fmla="val -1696"/>
                </a:avLst>
              </a:prstGeom>
              <a:ln>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983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13542" y="379759"/>
            <a:ext cx="7354188" cy="7615203"/>
            <a:chOff x="310262" y="476672"/>
            <a:chExt cx="7354188" cy="7615203"/>
          </a:xfrm>
        </p:grpSpPr>
        <p:sp>
          <p:nvSpPr>
            <p:cNvPr id="2" name="Rectangle 1"/>
            <p:cNvSpPr/>
            <p:nvPr/>
          </p:nvSpPr>
          <p:spPr>
            <a:xfrm>
              <a:off x="310262" y="476672"/>
              <a:ext cx="7354188" cy="5715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0" name="Group 9"/>
            <p:cNvGrpSpPr/>
            <p:nvPr/>
          </p:nvGrpSpPr>
          <p:grpSpPr>
            <a:xfrm>
              <a:off x="611560" y="476672"/>
              <a:ext cx="6912767" cy="7615203"/>
              <a:chOff x="3959421" y="2608585"/>
              <a:chExt cx="5459782" cy="6221015"/>
            </a:xfrm>
          </p:grpSpPr>
          <p:grpSp>
            <p:nvGrpSpPr>
              <p:cNvPr id="12" name="Group 11"/>
              <p:cNvGrpSpPr/>
              <p:nvPr/>
            </p:nvGrpSpPr>
            <p:grpSpPr>
              <a:xfrm>
                <a:off x="3959421" y="2608585"/>
                <a:ext cx="5459782" cy="6221015"/>
                <a:chOff x="3959421" y="3497833"/>
                <a:chExt cx="5459782" cy="6221015"/>
              </a:xfrm>
            </p:grpSpPr>
            <p:grpSp>
              <p:nvGrpSpPr>
                <p:cNvPr id="14" name="Group 13"/>
                <p:cNvGrpSpPr/>
                <p:nvPr/>
              </p:nvGrpSpPr>
              <p:grpSpPr>
                <a:xfrm rot="21064484">
                  <a:off x="4124667" y="4437112"/>
                  <a:ext cx="5294536" cy="5281736"/>
                  <a:chOff x="2775141" y="12773392"/>
                  <a:chExt cx="28828567" cy="26582914"/>
                </a:xfrm>
              </p:grpSpPr>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10456" y="17597928"/>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411479" y="18170796"/>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30625" y="18868920"/>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6" name="Picture 4" descr="http://www.topsan.org/@api/deki/files/8325/=Fig1.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59148" y="13574342"/>
                    <a:ext cx="3844560" cy="288342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7" name="Straight Arrow Connector 26"/>
                  <p:cNvCxnSpPr/>
                  <p:nvPr/>
                </p:nvCxnSpPr>
                <p:spPr>
                  <a:xfrm flipV="1">
                    <a:off x="27360450" y="16767654"/>
                    <a:ext cx="1190785" cy="1058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8"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18337" y="15690771"/>
                    <a:ext cx="2323787" cy="16911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2" descr="http://upload.wikimedia.org/wikipedia/commons/5/56/Alpha-Amanitin%E2%80%93RNA_polymerase_II_complex_1K8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78228" y="15303317"/>
                    <a:ext cx="2951592" cy="2582643"/>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4" descr="http://upload.wikimedia.org/wikipedia/commons/f/f3/T7_RNA_polymerase_at_wor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67091" y="17382717"/>
                    <a:ext cx="2933151" cy="203335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1" name="Group 30"/>
                  <p:cNvGrpSpPr/>
                  <p:nvPr/>
                </p:nvGrpSpPr>
                <p:grpSpPr>
                  <a:xfrm>
                    <a:off x="2775141" y="12773392"/>
                    <a:ext cx="28828567" cy="26582914"/>
                    <a:chOff x="2775141" y="12497322"/>
                    <a:chExt cx="28828567" cy="26582914"/>
                  </a:xfrm>
                </p:grpSpPr>
                <p:sp>
                  <p:nvSpPr>
                    <p:cNvPr id="32" name="Freeform 31"/>
                    <p:cNvSpPr/>
                    <p:nvPr/>
                  </p:nvSpPr>
                  <p:spPr>
                    <a:xfrm>
                      <a:off x="2775141" y="12497322"/>
                      <a:ext cx="27628659" cy="26582914"/>
                    </a:xfrm>
                    <a:custGeom>
                      <a:avLst/>
                      <a:gdLst>
                        <a:gd name="connsiteX0" fmla="*/ 26583631 w 27628659"/>
                        <a:gd name="connsiteY0" fmla="*/ 0 h 26582914"/>
                        <a:gd name="connsiteX1" fmla="*/ 22468831 w 27628659"/>
                        <a:gd name="connsiteY1" fmla="*/ 3396343 h 26582914"/>
                        <a:gd name="connsiteX2" fmla="*/ 14304545 w 27628659"/>
                        <a:gd name="connsiteY2" fmla="*/ 3918857 h 26582914"/>
                        <a:gd name="connsiteX3" fmla="*/ 7381231 w 27628659"/>
                        <a:gd name="connsiteY3" fmla="*/ 2939143 h 26582914"/>
                        <a:gd name="connsiteX4" fmla="*/ 2352031 w 27628659"/>
                        <a:gd name="connsiteY4" fmla="*/ 653143 h 26582914"/>
                        <a:gd name="connsiteX5" fmla="*/ 716 w 27628659"/>
                        <a:gd name="connsiteY5" fmla="*/ 4898572 h 26582914"/>
                        <a:gd name="connsiteX6" fmla="*/ 2221402 w 27628659"/>
                        <a:gd name="connsiteY6" fmla="*/ 8556172 h 26582914"/>
                        <a:gd name="connsiteX7" fmla="*/ 10646945 w 27628659"/>
                        <a:gd name="connsiteY7" fmla="*/ 6270172 h 26582914"/>
                        <a:gd name="connsiteX8" fmla="*/ 15937402 w 27628659"/>
                        <a:gd name="connsiteY8" fmla="*/ 5747657 h 26582914"/>
                        <a:gd name="connsiteX9" fmla="*/ 19921574 w 27628659"/>
                        <a:gd name="connsiteY9" fmla="*/ 7119257 h 26582914"/>
                        <a:gd name="connsiteX10" fmla="*/ 22926031 w 27628659"/>
                        <a:gd name="connsiteY10" fmla="*/ 12801600 h 26582914"/>
                        <a:gd name="connsiteX11" fmla="*/ 27628659 w 27628659"/>
                        <a:gd name="connsiteY11" fmla="*/ 26582914 h 2658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8659" h="26582914">
                          <a:moveTo>
                            <a:pt x="26583631" y="0"/>
                          </a:moveTo>
                          <a:cubicBezTo>
                            <a:pt x="25549488" y="1371600"/>
                            <a:pt x="24515345" y="2743200"/>
                            <a:pt x="22468831" y="3396343"/>
                          </a:cubicBezTo>
                          <a:cubicBezTo>
                            <a:pt x="20422317" y="4049486"/>
                            <a:pt x="16819145" y="3995057"/>
                            <a:pt x="14304545" y="3918857"/>
                          </a:cubicBezTo>
                          <a:cubicBezTo>
                            <a:pt x="11789945" y="3842657"/>
                            <a:pt x="9373317" y="3483429"/>
                            <a:pt x="7381231" y="2939143"/>
                          </a:cubicBezTo>
                          <a:cubicBezTo>
                            <a:pt x="5389145" y="2394857"/>
                            <a:pt x="3582117" y="326572"/>
                            <a:pt x="2352031" y="653143"/>
                          </a:cubicBezTo>
                          <a:cubicBezTo>
                            <a:pt x="1121945" y="979714"/>
                            <a:pt x="22487" y="3581401"/>
                            <a:pt x="716" y="4898572"/>
                          </a:cubicBezTo>
                          <a:cubicBezTo>
                            <a:pt x="-21055" y="6215743"/>
                            <a:pt x="447030" y="8327572"/>
                            <a:pt x="2221402" y="8556172"/>
                          </a:cubicBezTo>
                          <a:cubicBezTo>
                            <a:pt x="3995773" y="8784772"/>
                            <a:pt x="8360945" y="6738258"/>
                            <a:pt x="10646945" y="6270172"/>
                          </a:cubicBezTo>
                          <a:cubicBezTo>
                            <a:pt x="12932945" y="5802086"/>
                            <a:pt x="14391630" y="5606143"/>
                            <a:pt x="15937402" y="5747657"/>
                          </a:cubicBezTo>
                          <a:cubicBezTo>
                            <a:pt x="17483174" y="5889171"/>
                            <a:pt x="18756802" y="5943600"/>
                            <a:pt x="19921574" y="7119257"/>
                          </a:cubicBezTo>
                          <a:cubicBezTo>
                            <a:pt x="21086346" y="8294914"/>
                            <a:pt x="21641517" y="9557657"/>
                            <a:pt x="22926031" y="12801600"/>
                          </a:cubicBezTo>
                          <a:cubicBezTo>
                            <a:pt x="24210545" y="16045543"/>
                            <a:pt x="26006688" y="24242485"/>
                            <a:pt x="27628659" y="2658291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33" name="Group 32"/>
                    <p:cNvGrpSpPr/>
                    <p:nvPr/>
                  </p:nvGrpSpPr>
                  <p:grpSpPr>
                    <a:xfrm>
                      <a:off x="24810456" y="17321858"/>
                      <a:ext cx="3515694" cy="1728192"/>
                      <a:chOff x="24819518" y="18185954"/>
                      <a:chExt cx="3515694" cy="1728192"/>
                    </a:xfrm>
                  </p:grpSpPr>
                  <p:pic>
                    <p:nvPicPr>
                      <p:cNvPr id="4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19518" y="18185954"/>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420541" y="18758822"/>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39687" y="19456946"/>
                        <a:ext cx="2295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34" name="Picture 4" descr="http://www.topsan.org/@api/deki/files/8325/=Fig1.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59148" y="13298272"/>
                      <a:ext cx="3844560" cy="288342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5" name="Straight Arrow Connector 34"/>
                    <p:cNvCxnSpPr/>
                    <p:nvPr/>
                  </p:nvCxnSpPr>
                  <p:spPr>
                    <a:xfrm flipV="1">
                      <a:off x="27360450" y="16491584"/>
                      <a:ext cx="1190785" cy="1058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6"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18337" y="15414701"/>
                      <a:ext cx="2323787" cy="16911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 name="Picture 22" descr="http://upload.wikimedia.org/wikipedia/commons/5/56/Alpha-Amanitin%E2%80%93RNA_polymerase_II_complex_1K8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78228" y="15027247"/>
                      <a:ext cx="2951592" cy="2582643"/>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24" descr="http://upload.wikimedia.org/wikipedia/commons/f/f3/T7_RNA_polymerase_at_wor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67091" y="17106647"/>
                      <a:ext cx="2933151" cy="2033358"/>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6" descr="http://3drepertoire.russelllab.org/media/complexes/Rpb41-Rpb42-A5RNA.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0543" y="16491584"/>
                      <a:ext cx="1631741" cy="1631742"/>
                    </a:xfrm>
                    <a:prstGeom prst="rect">
                      <a:avLst/>
                    </a:prstGeom>
                    <a:noFill/>
                    <a:extLst>
                      <a:ext uri="{909E8E84-426E-40dd-AFC4-6F175D3DCCD1}">
                        <a14:hiddenFill xmlns="" xmlns:a14="http://schemas.microsoft.com/office/drawing/2010/main">
                          <a:solidFill>
                            <a:srgbClr val="FFFFFF"/>
                          </a:solidFill>
                        </a14:hiddenFill>
                      </a:ext>
                    </a:extLst>
                  </p:spPr>
                </p:pic>
                <p:sp>
                  <p:nvSpPr>
                    <p:cNvPr id="40" name="Rounded Rectangle 39"/>
                    <p:cNvSpPr/>
                    <p:nvPr/>
                  </p:nvSpPr>
                  <p:spPr>
                    <a:xfrm rot="883920">
                      <a:off x="10405856" y="15392917"/>
                      <a:ext cx="1916110" cy="7503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CH"/>
                    </a:p>
                  </p:txBody>
                </p:sp>
                <p:sp>
                  <p:nvSpPr>
                    <p:cNvPr id="41" name="Rounded Rectangle 40"/>
                    <p:cNvSpPr/>
                    <p:nvPr/>
                  </p:nvSpPr>
                  <p:spPr>
                    <a:xfrm rot="307322">
                      <a:off x="12890911" y="15821717"/>
                      <a:ext cx="1916110" cy="7503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CH"/>
                    </a:p>
                  </p:txBody>
                </p:sp>
                <p:sp>
                  <p:nvSpPr>
                    <p:cNvPr id="42" name="Rounded Rectangle 41"/>
                    <p:cNvSpPr/>
                    <p:nvPr/>
                  </p:nvSpPr>
                  <p:spPr>
                    <a:xfrm rot="1921496">
                      <a:off x="6062432" y="13452330"/>
                      <a:ext cx="1916110" cy="7503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CH"/>
                    </a:p>
                  </p:txBody>
                </p:sp>
                <p:sp>
                  <p:nvSpPr>
                    <p:cNvPr id="43" name="Rounded Rectangle 42"/>
                    <p:cNvSpPr/>
                    <p:nvPr/>
                  </p:nvSpPr>
                  <p:spPr>
                    <a:xfrm rot="1524038">
                      <a:off x="8137988" y="14672209"/>
                      <a:ext cx="1916110" cy="7503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CH"/>
                    </a:p>
                  </p:txBody>
                </p:sp>
              </p:grpSp>
            </p:grpSp>
            <p:sp>
              <p:nvSpPr>
                <p:cNvPr id="15" name="TextBox 14"/>
                <p:cNvSpPr txBox="1"/>
                <p:nvPr/>
              </p:nvSpPr>
              <p:spPr>
                <a:xfrm rot="1340721">
                  <a:off x="4328570" y="4940437"/>
                  <a:ext cx="666350" cy="251429"/>
                </a:xfrm>
                <a:prstGeom prst="rect">
                  <a:avLst/>
                </a:prstGeom>
                <a:noFill/>
              </p:spPr>
              <p:txBody>
                <a:bodyPr wrap="square" rtlCol="0">
                  <a:spAutoFit/>
                </a:bodyPr>
                <a:lstStyle/>
                <a:p>
                  <a:r>
                    <a:rPr lang="en-US" sz="1400" dirty="0" smtClean="0">
                      <a:solidFill>
                        <a:schemeClr val="accent1">
                          <a:lumMod val="75000"/>
                        </a:schemeClr>
                      </a:solidFill>
                    </a:rPr>
                    <a:t>GTAC</a:t>
                  </a:r>
                  <a:endParaRPr lang="de-CH" sz="1400" dirty="0">
                    <a:solidFill>
                      <a:schemeClr val="accent1">
                        <a:lumMod val="75000"/>
                      </a:schemeClr>
                    </a:solidFill>
                  </a:endParaRPr>
                </a:p>
              </p:txBody>
            </p:sp>
            <p:sp>
              <p:nvSpPr>
                <p:cNvPr id="16" name="TextBox 15"/>
                <p:cNvSpPr txBox="1"/>
                <p:nvPr/>
              </p:nvSpPr>
              <p:spPr>
                <a:xfrm rot="969955">
                  <a:off x="4733433" y="5117939"/>
                  <a:ext cx="753142" cy="251429"/>
                </a:xfrm>
                <a:prstGeom prst="rect">
                  <a:avLst/>
                </a:prstGeom>
                <a:noFill/>
              </p:spPr>
              <p:txBody>
                <a:bodyPr wrap="square" rtlCol="0">
                  <a:spAutoFit/>
                </a:bodyPr>
                <a:lstStyle/>
                <a:p>
                  <a:r>
                    <a:rPr lang="en-US" sz="1400" dirty="0" smtClean="0">
                      <a:solidFill>
                        <a:schemeClr val="accent1">
                          <a:lumMod val="75000"/>
                        </a:schemeClr>
                      </a:solidFill>
                    </a:rPr>
                    <a:t>GTAC</a:t>
                  </a:r>
                  <a:endParaRPr lang="de-CH" sz="1400" dirty="0">
                    <a:solidFill>
                      <a:schemeClr val="accent1">
                        <a:lumMod val="75000"/>
                      </a:schemeClr>
                    </a:solidFill>
                  </a:endParaRPr>
                </a:p>
              </p:txBody>
            </p:sp>
            <p:sp>
              <p:nvSpPr>
                <p:cNvPr id="17" name="TextBox 16"/>
                <p:cNvSpPr txBox="1"/>
                <p:nvPr/>
              </p:nvSpPr>
              <p:spPr>
                <a:xfrm rot="298569">
                  <a:off x="5187701" y="5158363"/>
                  <a:ext cx="753142" cy="251429"/>
                </a:xfrm>
                <a:prstGeom prst="rect">
                  <a:avLst/>
                </a:prstGeom>
                <a:noFill/>
              </p:spPr>
              <p:txBody>
                <a:bodyPr wrap="square" rtlCol="0">
                  <a:spAutoFit/>
                </a:bodyPr>
                <a:lstStyle/>
                <a:p>
                  <a:r>
                    <a:rPr lang="en-US" sz="1400" dirty="0" smtClean="0">
                      <a:solidFill>
                        <a:schemeClr val="accent1">
                          <a:lumMod val="75000"/>
                        </a:schemeClr>
                      </a:solidFill>
                    </a:rPr>
                    <a:t>GTAC</a:t>
                  </a:r>
                  <a:endParaRPr lang="de-CH" sz="1400" dirty="0">
                    <a:solidFill>
                      <a:schemeClr val="accent1">
                        <a:lumMod val="75000"/>
                      </a:schemeClr>
                    </a:solidFill>
                  </a:endParaRPr>
                </a:p>
              </p:txBody>
            </p:sp>
            <p:sp>
              <p:nvSpPr>
                <p:cNvPr id="18" name="TextBox 17"/>
                <p:cNvSpPr txBox="1"/>
                <p:nvPr/>
              </p:nvSpPr>
              <p:spPr>
                <a:xfrm rot="21330484">
                  <a:off x="5651807" y="5145340"/>
                  <a:ext cx="753142" cy="251429"/>
                </a:xfrm>
                <a:prstGeom prst="rect">
                  <a:avLst/>
                </a:prstGeom>
                <a:noFill/>
              </p:spPr>
              <p:txBody>
                <a:bodyPr wrap="square" rtlCol="0">
                  <a:spAutoFit/>
                </a:bodyPr>
                <a:lstStyle/>
                <a:p>
                  <a:r>
                    <a:rPr lang="en-US" sz="1400" dirty="0" smtClean="0">
                      <a:solidFill>
                        <a:schemeClr val="accent1">
                          <a:lumMod val="75000"/>
                        </a:schemeClr>
                      </a:solidFill>
                    </a:rPr>
                    <a:t>GTAC</a:t>
                  </a:r>
                  <a:endParaRPr lang="de-CH" sz="1400" dirty="0">
                    <a:solidFill>
                      <a:schemeClr val="accent1">
                        <a:lumMod val="75000"/>
                      </a:schemeClr>
                    </a:solidFill>
                  </a:endParaRPr>
                </a:p>
              </p:txBody>
            </p:sp>
            <p:sp>
              <p:nvSpPr>
                <p:cNvPr id="19" name="TextBox 18"/>
                <p:cNvSpPr txBox="1"/>
                <p:nvPr/>
              </p:nvSpPr>
              <p:spPr>
                <a:xfrm>
                  <a:off x="4716644" y="4467330"/>
                  <a:ext cx="1486939" cy="301715"/>
                </a:xfrm>
                <a:prstGeom prst="rect">
                  <a:avLst/>
                </a:prstGeom>
                <a:noFill/>
              </p:spPr>
              <p:txBody>
                <a:bodyPr wrap="square" rtlCol="0">
                  <a:spAutoFit/>
                </a:bodyPr>
                <a:lstStyle/>
                <a:p>
                  <a:pPr algn="ctr"/>
                  <a:r>
                    <a:rPr lang="en-US" dirty="0" err="1">
                      <a:solidFill>
                        <a:schemeClr val="accent1">
                          <a:lumMod val="75000"/>
                        </a:schemeClr>
                      </a:solidFill>
                    </a:rPr>
                    <a:t>mikrosatelitler</a:t>
                  </a:r>
                  <a:endParaRPr lang="de-CH" dirty="0">
                    <a:solidFill>
                      <a:schemeClr val="accent1">
                        <a:lumMod val="75000"/>
                      </a:schemeClr>
                    </a:solidFill>
                  </a:endParaRPr>
                </a:p>
              </p:txBody>
            </p:sp>
            <p:sp>
              <p:nvSpPr>
                <p:cNvPr id="20" name="TextBox 19"/>
                <p:cNvSpPr txBox="1"/>
                <p:nvPr/>
              </p:nvSpPr>
              <p:spPr>
                <a:xfrm>
                  <a:off x="3959421" y="5474132"/>
                  <a:ext cx="1500693" cy="301715"/>
                </a:xfrm>
                <a:prstGeom prst="rect">
                  <a:avLst/>
                </a:prstGeom>
                <a:noFill/>
              </p:spPr>
              <p:txBody>
                <a:bodyPr wrap="square" rtlCol="0">
                  <a:spAutoFit/>
                </a:bodyPr>
                <a:lstStyle/>
                <a:p>
                  <a:r>
                    <a:rPr lang="en-US" dirty="0" err="1" smtClean="0">
                      <a:solidFill>
                        <a:schemeClr val="accent1">
                          <a:lumMod val="75000"/>
                        </a:schemeClr>
                      </a:solidFill>
                    </a:rPr>
                    <a:t>Transkipsiyon</a:t>
                  </a:r>
                  <a:endParaRPr lang="de-CH" dirty="0">
                    <a:solidFill>
                      <a:schemeClr val="accent1">
                        <a:lumMod val="75000"/>
                      </a:schemeClr>
                    </a:solidFill>
                  </a:endParaRPr>
                </a:p>
              </p:txBody>
            </p:sp>
            <p:sp>
              <p:nvSpPr>
                <p:cNvPr id="21" name="TextBox 20"/>
                <p:cNvSpPr txBox="1"/>
                <p:nvPr/>
              </p:nvSpPr>
              <p:spPr>
                <a:xfrm>
                  <a:off x="6413875" y="4236000"/>
                  <a:ext cx="1486939" cy="301715"/>
                </a:xfrm>
                <a:prstGeom prst="rect">
                  <a:avLst/>
                </a:prstGeom>
                <a:noFill/>
              </p:spPr>
              <p:txBody>
                <a:bodyPr wrap="square" rtlCol="0">
                  <a:spAutoFit/>
                </a:bodyPr>
                <a:lstStyle/>
                <a:p>
                  <a:pPr algn="ctr"/>
                  <a:r>
                    <a:rPr lang="en-US" dirty="0" smtClean="0">
                      <a:solidFill>
                        <a:schemeClr val="accent1">
                          <a:lumMod val="75000"/>
                        </a:schemeClr>
                      </a:solidFill>
                    </a:rPr>
                    <a:t>Gen </a:t>
                  </a:r>
                  <a:r>
                    <a:rPr lang="en-US" dirty="0" err="1" smtClean="0">
                      <a:solidFill>
                        <a:schemeClr val="accent1">
                          <a:lumMod val="75000"/>
                        </a:schemeClr>
                      </a:solidFill>
                    </a:rPr>
                    <a:t>Ifadesi</a:t>
                  </a:r>
                  <a:endParaRPr lang="de-CH" dirty="0">
                    <a:solidFill>
                      <a:schemeClr val="accent1">
                        <a:lumMod val="75000"/>
                      </a:schemeClr>
                    </a:solidFill>
                  </a:endParaRPr>
                </a:p>
              </p:txBody>
            </p:sp>
            <p:sp>
              <p:nvSpPr>
                <p:cNvPr id="22" name="TextBox 21"/>
                <p:cNvSpPr txBox="1"/>
                <p:nvPr/>
              </p:nvSpPr>
              <p:spPr>
                <a:xfrm>
                  <a:off x="7736698" y="3497833"/>
                  <a:ext cx="1486939" cy="301715"/>
                </a:xfrm>
                <a:prstGeom prst="rect">
                  <a:avLst/>
                </a:prstGeom>
                <a:noFill/>
              </p:spPr>
              <p:txBody>
                <a:bodyPr wrap="square" rtlCol="0">
                  <a:spAutoFit/>
                </a:bodyPr>
                <a:lstStyle/>
                <a:p>
                  <a:pPr algn="ctr"/>
                  <a:r>
                    <a:rPr lang="en-US" dirty="0" smtClean="0">
                      <a:solidFill>
                        <a:schemeClr val="accent1">
                          <a:lumMod val="75000"/>
                        </a:schemeClr>
                      </a:solidFill>
                    </a:rPr>
                    <a:t>Protein </a:t>
                  </a:r>
                  <a:r>
                    <a:rPr lang="en-US" dirty="0" err="1" smtClean="0">
                      <a:solidFill>
                        <a:schemeClr val="accent1">
                          <a:lumMod val="75000"/>
                        </a:schemeClr>
                      </a:solidFill>
                    </a:rPr>
                    <a:t>Sentezi</a:t>
                  </a:r>
                  <a:endParaRPr lang="de-CH" dirty="0">
                    <a:solidFill>
                      <a:schemeClr val="accent1">
                        <a:lumMod val="75000"/>
                      </a:schemeClr>
                    </a:solidFill>
                  </a:endParaRPr>
                </a:p>
              </p:txBody>
            </p:sp>
          </p:grpSp>
          <p:cxnSp>
            <p:nvCxnSpPr>
              <p:cNvPr id="13" name="Elbow Connector 12"/>
              <p:cNvCxnSpPr/>
              <p:nvPr/>
            </p:nvCxnSpPr>
            <p:spPr>
              <a:xfrm>
                <a:off x="7608284" y="4325908"/>
                <a:ext cx="328231" cy="164650"/>
              </a:xfrm>
              <a:prstGeom prst="bentConnector3">
                <a:avLst>
                  <a:gd name="adj1" fmla="val -1696"/>
                </a:avLst>
              </a:prstGeom>
              <a:ln>
                <a:tailEnd type="arrow"/>
              </a:ln>
            </p:spPr>
            <p:style>
              <a:lnRef idx="1">
                <a:schemeClr val="accent1"/>
              </a:lnRef>
              <a:fillRef idx="0">
                <a:schemeClr val="accent1"/>
              </a:fillRef>
              <a:effectRef idx="0">
                <a:schemeClr val="accent1"/>
              </a:effectRef>
              <a:fontRef idx="minor">
                <a:schemeClr val="tx1"/>
              </a:fontRef>
            </p:style>
          </p:cxnSp>
        </p:grpSp>
      </p:grpSp>
      <p:grpSp>
        <p:nvGrpSpPr>
          <p:cNvPr id="47" name="Group 46"/>
          <p:cNvGrpSpPr/>
          <p:nvPr/>
        </p:nvGrpSpPr>
        <p:grpSpPr>
          <a:xfrm>
            <a:off x="1482586" y="4999938"/>
            <a:ext cx="4136572" cy="565422"/>
            <a:chOff x="3810000" y="5391806"/>
            <a:chExt cx="4136572" cy="565422"/>
          </a:xfrm>
        </p:grpSpPr>
        <p:sp>
          <p:nvSpPr>
            <p:cNvPr id="48" name="Rectangle 47"/>
            <p:cNvSpPr/>
            <p:nvPr/>
          </p:nvSpPr>
          <p:spPr>
            <a:xfrm>
              <a:off x="3810000" y="5715002"/>
              <a:ext cx="4136572" cy="242226"/>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49" name="Rectangle 48"/>
            <p:cNvSpPr/>
            <p:nvPr/>
          </p:nvSpPr>
          <p:spPr>
            <a:xfrm>
              <a:off x="4887686" y="5715002"/>
              <a:ext cx="348343" cy="242226"/>
            </a:xfrm>
            <a:prstGeom prst="rect">
              <a:avLst/>
            </a:prstGeom>
            <a:solidFill>
              <a:srgbClr val="92D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0" name="Rectangle 49"/>
            <p:cNvSpPr/>
            <p:nvPr/>
          </p:nvSpPr>
          <p:spPr>
            <a:xfrm>
              <a:off x="5529943" y="5715002"/>
              <a:ext cx="348343" cy="242226"/>
            </a:xfrm>
            <a:prstGeom prst="rect">
              <a:avLst/>
            </a:prstGeom>
            <a:solidFill>
              <a:srgbClr val="92D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1" name="Rectangle 50"/>
            <p:cNvSpPr/>
            <p:nvPr/>
          </p:nvSpPr>
          <p:spPr>
            <a:xfrm>
              <a:off x="6150427" y="5715002"/>
              <a:ext cx="348343" cy="242226"/>
            </a:xfrm>
            <a:prstGeom prst="rect">
              <a:avLst/>
            </a:prstGeom>
            <a:solidFill>
              <a:srgbClr val="92D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2" name="Elbow Connector 51"/>
            <p:cNvCxnSpPr/>
            <p:nvPr/>
          </p:nvCxnSpPr>
          <p:spPr>
            <a:xfrm flipV="1">
              <a:off x="6998816" y="5436082"/>
              <a:ext cx="315686" cy="278920"/>
            </a:xfrm>
            <a:prstGeom prst="bentConnector3">
              <a:avLst>
                <a:gd name="adj1" fmla="val 5172"/>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Cloud 52"/>
            <p:cNvSpPr/>
            <p:nvPr/>
          </p:nvSpPr>
          <p:spPr>
            <a:xfrm>
              <a:off x="4948030" y="5391806"/>
              <a:ext cx="374374" cy="367472"/>
            </a:xfrm>
            <a:prstGeom prst="cloud">
              <a:avLst/>
            </a:prstGeom>
            <a:solidFill>
              <a:schemeClr val="accent2">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de-CH">
                <a:solidFill>
                  <a:srgbClr val="FF0000"/>
                </a:solidFill>
              </a:endParaRPr>
            </a:p>
          </p:txBody>
        </p:sp>
        <p:sp>
          <p:nvSpPr>
            <p:cNvPr id="54" name="Cloud 53"/>
            <p:cNvSpPr/>
            <p:nvPr/>
          </p:nvSpPr>
          <p:spPr>
            <a:xfrm>
              <a:off x="5529943" y="5406267"/>
              <a:ext cx="374374" cy="367472"/>
            </a:xfrm>
            <a:prstGeom prst="clou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de-CH">
                <a:solidFill>
                  <a:srgbClr val="FF0000"/>
                </a:solidFill>
              </a:endParaRPr>
            </a:p>
          </p:txBody>
        </p:sp>
        <p:sp>
          <p:nvSpPr>
            <p:cNvPr id="55" name="Cloud 54"/>
            <p:cNvSpPr/>
            <p:nvPr/>
          </p:nvSpPr>
          <p:spPr>
            <a:xfrm>
              <a:off x="6154213" y="5391806"/>
              <a:ext cx="374374" cy="367472"/>
            </a:xfrm>
            <a:prstGeom prst="clou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de-CH">
                <a:solidFill>
                  <a:srgbClr val="FF0000"/>
                </a:solidFill>
              </a:endParaRPr>
            </a:p>
          </p:txBody>
        </p:sp>
        <p:sp>
          <p:nvSpPr>
            <p:cNvPr id="56" name="TextBox 55"/>
            <p:cNvSpPr txBox="1"/>
            <p:nvPr/>
          </p:nvSpPr>
          <p:spPr>
            <a:xfrm>
              <a:off x="4887686" y="5411472"/>
              <a:ext cx="526774" cy="307777"/>
            </a:xfrm>
            <a:prstGeom prst="rect">
              <a:avLst/>
            </a:prstGeom>
            <a:noFill/>
          </p:spPr>
          <p:txBody>
            <a:bodyPr wrap="square" rtlCol="0">
              <a:spAutoFit/>
            </a:bodyPr>
            <a:lstStyle/>
            <a:p>
              <a:pPr algn="ctr"/>
              <a:r>
                <a:rPr lang="en-US" sz="1400" dirty="0" smtClean="0">
                  <a:solidFill>
                    <a:srgbClr val="0070C0"/>
                  </a:solidFill>
                </a:rPr>
                <a:t>TF</a:t>
              </a:r>
              <a:endParaRPr lang="de-CH" sz="1400" dirty="0">
                <a:solidFill>
                  <a:srgbClr val="0070C0"/>
                </a:solidFill>
              </a:endParaRPr>
            </a:p>
          </p:txBody>
        </p:sp>
        <p:sp>
          <p:nvSpPr>
            <p:cNvPr id="57" name="TextBox 56"/>
            <p:cNvSpPr txBox="1"/>
            <p:nvPr/>
          </p:nvSpPr>
          <p:spPr>
            <a:xfrm>
              <a:off x="5440727" y="5421653"/>
              <a:ext cx="526774" cy="307777"/>
            </a:xfrm>
            <a:prstGeom prst="rect">
              <a:avLst/>
            </a:prstGeom>
            <a:noFill/>
          </p:spPr>
          <p:txBody>
            <a:bodyPr wrap="square" rtlCol="0">
              <a:spAutoFit/>
            </a:bodyPr>
            <a:lstStyle/>
            <a:p>
              <a:pPr algn="ctr"/>
              <a:r>
                <a:rPr lang="en-US" sz="1400" dirty="0" smtClean="0">
                  <a:solidFill>
                    <a:srgbClr val="0070C0"/>
                  </a:solidFill>
                </a:rPr>
                <a:t>TF</a:t>
              </a:r>
              <a:endParaRPr lang="de-CH" sz="1400" dirty="0">
                <a:solidFill>
                  <a:srgbClr val="0070C0"/>
                </a:solidFill>
              </a:endParaRPr>
            </a:p>
          </p:txBody>
        </p:sp>
        <p:sp>
          <p:nvSpPr>
            <p:cNvPr id="58" name="TextBox 57"/>
            <p:cNvSpPr txBox="1"/>
            <p:nvPr/>
          </p:nvSpPr>
          <p:spPr>
            <a:xfrm>
              <a:off x="6091739" y="5421653"/>
              <a:ext cx="526774" cy="307777"/>
            </a:xfrm>
            <a:prstGeom prst="rect">
              <a:avLst/>
            </a:prstGeom>
            <a:noFill/>
          </p:spPr>
          <p:txBody>
            <a:bodyPr wrap="square" rtlCol="0">
              <a:spAutoFit/>
            </a:bodyPr>
            <a:lstStyle/>
            <a:p>
              <a:pPr algn="ctr"/>
              <a:r>
                <a:rPr lang="en-US" sz="1400" dirty="0" smtClean="0">
                  <a:solidFill>
                    <a:srgbClr val="0070C0"/>
                  </a:solidFill>
                </a:rPr>
                <a:t>TF</a:t>
              </a:r>
              <a:endParaRPr lang="de-CH" sz="1400" dirty="0">
                <a:solidFill>
                  <a:srgbClr val="0070C0"/>
                </a:solidFill>
              </a:endParaRPr>
            </a:p>
          </p:txBody>
        </p:sp>
      </p:grpSp>
      <p:pic>
        <p:nvPicPr>
          <p:cNvPr id="59" name="Picture 58" descr="Screen Shot 2017-01-31 at 13.50.4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542" y="1406948"/>
            <a:ext cx="7438508" cy="2694364"/>
          </a:xfrm>
          <a:prstGeom prst="rect">
            <a:avLst/>
          </a:prstGeom>
          <a:ln>
            <a:noFill/>
          </a:ln>
          <a:effectLst>
            <a:outerShdw blurRad="292100" dist="139700" dir="2700000" algn="tl" rotWithShape="0">
              <a:srgbClr val="333333">
                <a:alpha val="65000"/>
              </a:srgbClr>
            </a:outerShdw>
          </a:effectLst>
        </p:spPr>
      </p:pic>
      <p:sp>
        <p:nvSpPr>
          <p:cNvPr id="60" name="TextBox 59"/>
          <p:cNvSpPr txBox="1"/>
          <p:nvPr/>
        </p:nvSpPr>
        <p:spPr>
          <a:xfrm>
            <a:off x="7624507" y="6416780"/>
            <a:ext cx="2419950" cy="300082"/>
          </a:xfrm>
          <a:prstGeom prst="rect">
            <a:avLst/>
          </a:prstGeom>
          <a:noFill/>
        </p:spPr>
        <p:txBody>
          <a:bodyPr wrap="square" rtlCol="0">
            <a:spAutoFit/>
          </a:bodyPr>
          <a:lstStyle/>
          <a:p>
            <a:r>
              <a:rPr lang="en-US" sz="1350" dirty="0" err="1"/>
              <a:t>Bilgin</a:t>
            </a:r>
            <a:r>
              <a:rPr lang="en-US" sz="1350"/>
              <a:t> et al, in prep</a:t>
            </a:r>
          </a:p>
        </p:txBody>
      </p:sp>
    </p:spTree>
    <p:extLst>
      <p:ext uri="{BB962C8B-B14F-4D97-AF65-F5344CB8AC3E}">
        <p14:creationId xmlns:p14="http://schemas.microsoft.com/office/powerpoint/2010/main" val="7368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52536" y="1194091"/>
            <a:ext cx="2339752" cy="1190069"/>
          </a:xfrm>
          <a:prstGeom prst="rect">
            <a:avLst/>
          </a:prstGeom>
        </p:spPr>
        <p:txBody>
          <a:bodyPr wrap="square">
            <a:spAutoFit/>
          </a:bodyPr>
          <a:lstStyle/>
          <a:p>
            <a:pPr>
              <a:lnSpc>
                <a:spcPct val="120000"/>
              </a:lnSpc>
            </a:pPr>
            <a:r>
              <a:rPr lang="en-US" sz="2000" dirty="0" err="1" smtClean="0">
                <a:solidFill>
                  <a:srgbClr val="376092"/>
                </a:solidFill>
              </a:rPr>
              <a:t>ikincil</a:t>
            </a:r>
            <a:r>
              <a:rPr lang="en-US" sz="2000" dirty="0" smtClean="0">
                <a:solidFill>
                  <a:srgbClr val="376092"/>
                </a:solidFill>
              </a:rPr>
              <a:t> DNA </a:t>
            </a:r>
            <a:r>
              <a:rPr lang="en-US" sz="2000" dirty="0" err="1" smtClean="0">
                <a:solidFill>
                  <a:srgbClr val="376092"/>
                </a:solidFill>
              </a:rPr>
              <a:t>yapilarina</a:t>
            </a:r>
            <a:r>
              <a:rPr lang="en-US" sz="2000" dirty="0" smtClean="0">
                <a:solidFill>
                  <a:srgbClr val="376092"/>
                </a:solidFill>
              </a:rPr>
              <a:t> </a:t>
            </a:r>
            <a:r>
              <a:rPr lang="en-US" sz="2000" dirty="0" err="1" smtClean="0">
                <a:solidFill>
                  <a:srgbClr val="376092"/>
                </a:solidFill>
              </a:rPr>
              <a:t>neden</a:t>
            </a:r>
            <a:r>
              <a:rPr lang="en-US" sz="2000" dirty="0" smtClean="0">
                <a:solidFill>
                  <a:srgbClr val="376092"/>
                </a:solidFill>
              </a:rPr>
              <a:t> </a:t>
            </a:r>
            <a:r>
              <a:rPr lang="en-US" sz="2000" dirty="0" err="1" smtClean="0">
                <a:solidFill>
                  <a:srgbClr val="376092"/>
                </a:solidFill>
              </a:rPr>
              <a:t>olurlar</a:t>
            </a:r>
            <a:endParaRPr lang="en-US" sz="2000" dirty="0" smtClean="0">
              <a:solidFill>
                <a:srgbClr val="376092"/>
              </a:solidFill>
            </a:endParaRPr>
          </a:p>
        </p:txBody>
      </p:sp>
      <p:pic>
        <p:nvPicPr>
          <p:cNvPr id="2" name="Picture 1" descr="Screen shot 2012-05-01 at 10.25.27 AM.png"/>
          <p:cNvPicPr>
            <a:picLocks noChangeAspect="1"/>
          </p:cNvPicPr>
          <p:nvPr/>
        </p:nvPicPr>
        <p:blipFill>
          <a:blip r:embed="rId3">
            <a:clrChange>
              <a:clrFrom>
                <a:srgbClr val="EBE4D2"/>
              </a:clrFrom>
              <a:clrTo>
                <a:srgbClr val="EBE4D2">
                  <a:alpha val="0"/>
                </a:srgbClr>
              </a:clrTo>
            </a:clrChange>
            <a:extLst>
              <a:ext uri="{28A0092B-C50C-407E-A947-70E740481C1C}">
                <a14:useLocalDpi xmlns:a14="http://schemas.microsoft.com/office/drawing/2010/main" val="0"/>
              </a:ext>
            </a:extLst>
          </a:blip>
          <a:stretch>
            <a:fillRect/>
          </a:stretch>
        </p:blipFill>
        <p:spPr>
          <a:xfrm>
            <a:off x="3203615" y="877992"/>
            <a:ext cx="4954588" cy="1333928"/>
          </a:xfrm>
          <a:prstGeom prst="rect">
            <a:avLst/>
          </a:prstGeom>
        </p:spPr>
      </p:pic>
      <p:pic>
        <p:nvPicPr>
          <p:cNvPr id="3" name="Picture 2" descr="Screen shot 2013-02-22 at 9.34.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816" y="2750200"/>
            <a:ext cx="5004048" cy="1336438"/>
          </a:xfrm>
          <a:prstGeom prst="rect">
            <a:avLst/>
          </a:prstGeom>
        </p:spPr>
      </p:pic>
      <p:pic>
        <p:nvPicPr>
          <p:cNvPr id="4" name="Picture 3" descr="Screen shot 2013-02-22 at 9.45.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816" y="4550400"/>
            <a:ext cx="5040560" cy="1416283"/>
          </a:xfrm>
          <a:prstGeom prst="rect">
            <a:avLst/>
          </a:prstGeom>
        </p:spPr>
      </p:pic>
      <p:sp>
        <p:nvSpPr>
          <p:cNvPr id="16" name="Rectangle 15"/>
          <p:cNvSpPr/>
          <p:nvPr/>
        </p:nvSpPr>
        <p:spPr>
          <a:xfrm>
            <a:off x="652536" y="3019020"/>
            <a:ext cx="2339752" cy="1190069"/>
          </a:xfrm>
          <a:prstGeom prst="rect">
            <a:avLst/>
          </a:prstGeom>
        </p:spPr>
        <p:txBody>
          <a:bodyPr wrap="square">
            <a:spAutoFit/>
          </a:bodyPr>
          <a:lstStyle/>
          <a:p>
            <a:pPr>
              <a:lnSpc>
                <a:spcPct val="120000"/>
              </a:lnSpc>
            </a:pPr>
            <a:r>
              <a:rPr lang="en-US" sz="2000" dirty="0" err="1" smtClean="0">
                <a:solidFill>
                  <a:srgbClr val="376092"/>
                </a:solidFill>
              </a:rPr>
              <a:t>metillenme</a:t>
            </a:r>
            <a:r>
              <a:rPr lang="en-US" sz="2000" dirty="0" smtClean="0">
                <a:solidFill>
                  <a:srgbClr val="376092"/>
                </a:solidFill>
              </a:rPr>
              <a:t> </a:t>
            </a:r>
            <a:r>
              <a:rPr lang="en-US" sz="2000" dirty="0" err="1" smtClean="0">
                <a:solidFill>
                  <a:srgbClr val="376092"/>
                </a:solidFill>
              </a:rPr>
              <a:t>bolgelerini</a:t>
            </a:r>
            <a:r>
              <a:rPr lang="en-US" sz="2000" dirty="0" smtClean="0">
                <a:solidFill>
                  <a:srgbClr val="376092"/>
                </a:solidFill>
              </a:rPr>
              <a:t> </a:t>
            </a:r>
            <a:r>
              <a:rPr lang="en-US" sz="2000" dirty="0" err="1" smtClean="0">
                <a:solidFill>
                  <a:srgbClr val="376092"/>
                </a:solidFill>
              </a:rPr>
              <a:t>isaretlerler</a:t>
            </a:r>
            <a:endParaRPr lang="en-US" sz="2000" dirty="0" smtClean="0">
              <a:solidFill>
                <a:srgbClr val="376092"/>
              </a:solidFill>
            </a:endParaRPr>
          </a:p>
        </p:txBody>
      </p:sp>
      <p:sp>
        <p:nvSpPr>
          <p:cNvPr id="17" name="Rectangle 16"/>
          <p:cNvSpPr/>
          <p:nvPr/>
        </p:nvSpPr>
        <p:spPr>
          <a:xfrm>
            <a:off x="652536" y="4845562"/>
            <a:ext cx="2339752" cy="1190069"/>
          </a:xfrm>
          <a:prstGeom prst="rect">
            <a:avLst/>
          </a:prstGeom>
        </p:spPr>
        <p:txBody>
          <a:bodyPr wrap="square">
            <a:spAutoFit/>
          </a:bodyPr>
          <a:lstStyle/>
          <a:p>
            <a:pPr>
              <a:lnSpc>
                <a:spcPct val="120000"/>
              </a:lnSpc>
            </a:pPr>
            <a:r>
              <a:rPr lang="en-US" sz="2000" dirty="0" err="1" smtClean="0">
                <a:solidFill>
                  <a:srgbClr val="376092"/>
                </a:solidFill>
              </a:rPr>
              <a:t>nukleozom</a:t>
            </a:r>
            <a:r>
              <a:rPr lang="en-US" sz="2000" dirty="0" smtClean="0">
                <a:solidFill>
                  <a:srgbClr val="376092"/>
                </a:solidFill>
              </a:rPr>
              <a:t> </a:t>
            </a:r>
            <a:r>
              <a:rPr lang="en-US" sz="2000" dirty="0" err="1" smtClean="0">
                <a:solidFill>
                  <a:srgbClr val="376092"/>
                </a:solidFill>
              </a:rPr>
              <a:t>olusumunu</a:t>
            </a:r>
            <a:r>
              <a:rPr lang="en-US" sz="2000" dirty="0" smtClean="0">
                <a:solidFill>
                  <a:srgbClr val="376092"/>
                </a:solidFill>
              </a:rPr>
              <a:t> </a:t>
            </a:r>
            <a:r>
              <a:rPr lang="en-US" sz="2000" dirty="0" err="1" smtClean="0">
                <a:solidFill>
                  <a:srgbClr val="376092"/>
                </a:solidFill>
              </a:rPr>
              <a:t>engellerler</a:t>
            </a:r>
            <a:endParaRPr lang="en-US" sz="2000" dirty="0" smtClean="0">
              <a:solidFill>
                <a:srgbClr val="376092"/>
              </a:solidFill>
            </a:endParaRPr>
          </a:p>
        </p:txBody>
      </p:sp>
    </p:spTree>
    <p:extLst>
      <p:ext uri="{BB962C8B-B14F-4D97-AF65-F5344CB8AC3E}">
        <p14:creationId xmlns:p14="http://schemas.microsoft.com/office/powerpoint/2010/main" val="23377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0-19 at 08.45.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11" y="2438400"/>
            <a:ext cx="8429499" cy="3977299"/>
          </a:xfrm>
          <a:prstGeom prst="rect">
            <a:avLst/>
          </a:prstGeom>
        </p:spPr>
      </p:pic>
      <p:pic>
        <p:nvPicPr>
          <p:cNvPr id="6" name="Picture 5" descr="Screen Shot 2016-09-22 at 14.53.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06" y="150966"/>
            <a:ext cx="4897358" cy="184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5578139" y="242640"/>
            <a:ext cx="2872178" cy="1754326"/>
          </a:xfrm>
          <a:prstGeom prst="rect">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marL="285750" indent="-285750">
              <a:buFont typeface="Wingdings" charset="2"/>
              <a:buChar char="Ø"/>
            </a:pPr>
            <a:r>
              <a:rPr lang="en-US" dirty="0" err="1" smtClean="0">
                <a:solidFill>
                  <a:schemeClr val="tx1"/>
                </a:solidFill>
              </a:rPr>
              <a:t>genin</a:t>
            </a:r>
            <a:r>
              <a:rPr lang="en-US" dirty="0" smtClean="0">
                <a:solidFill>
                  <a:schemeClr val="tx1"/>
                </a:solidFill>
              </a:rPr>
              <a:t> </a:t>
            </a:r>
            <a:r>
              <a:rPr lang="en-US" dirty="0" err="1" smtClean="0">
                <a:solidFill>
                  <a:schemeClr val="tx1"/>
                </a:solidFill>
              </a:rPr>
              <a:t>ifadesine</a:t>
            </a:r>
            <a:r>
              <a:rPr lang="en-US" dirty="0" smtClean="0">
                <a:solidFill>
                  <a:schemeClr val="tx1"/>
                </a:solidFill>
              </a:rPr>
              <a:t> %10-15 </a:t>
            </a:r>
            <a:r>
              <a:rPr lang="en-US" dirty="0" err="1" smtClean="0">
                <a:solidFill>
                  <a:schemeClr val="tx1"/>
                </a:solidFill>
              </a:rPr>
              <a:t>etki</a:t>
            </a:r>
            <a:r>
              <a:rPr lang="en-US" dirty="0" smtClean="0">
                <a:solidFill>
                  <a:schemeClr val="tx1"/>
                </a:solidFill>
              </a:rPr>
              <a:t> </a:t>
            </a:r>
          </a:p>
          <a:p>
            <a:pPr marL="285750" indent="-285750">
              <a:buFont typeface="Wingdings" charset="2"/>
              <a:buChar char="Ø"/>
            </a:pPr>
            <a:endParaRPr lang="en-US" dirty="0">
              <a:solidFill>
                <a:schemeClr val="tx1"/>
              </a:solidFill>
            </a:endParaRPr>
          </a:p>
          <a:p>
            <a:pPr marL="285750" indent="-285750">
              <a:buFont typeface="Wingdings" charset="2"/>
              <a:buChar char="Ø"/>
            </a:pPr>
            <a:r>
              <a:rPr lang="en-US" dirty="0" err="1">
                <a:solidFill>
                  <a:schemeClr val="tx1"/>
                </a:solidFill>
              </a:rPr>
              <a:t>tekrar</a:t>
            </a:r>
            <a:r>
              <a:rPr lang="en-US" dirty="0">
                <a:solidFill>
                  <a:schemeClr val="tx1"/>
                </a:solidFill>
              </a:rPr>
              <a:t> </a:t>
            </a:r>
            <a:r>
              <a:rPr lang="en-US" dirty="0" err="1">
                <a:solidFill>
                  <a:schemeClr val="tx1"/>
                </a:solidFill>
              </a:rPr>
              <a:t>dizisi</a:t>
            </a:r>
            <a:r>
              <a:rPr lang="en-US" dirty="0">
                <a:solidFill>
                  <a:schemeClr val="tx1"/>
                </a:solidFill>
              </a:rPr>
              <a:t> </a:t>
            </a:r>
            <a:r>
              <a:rPr lang="en-US" dirty="0" err="1">
                <a:solidFill>
                  <a:schemeClr val="tx1"/>
                </a:solidFill>
              </a:rPr>
              <a:t>kopya</a:t>
            </a:r>
            <a:r>
              <a:rPr lang="en-US" dirty="0">
                <a:solidFill>
                  <a:schemeClr val="tx1"/>
                </a:solidFill>
              </a:rPr>
              <a:t> </a:t>
            </a:r>
            <a:r>
              <a:rPr lang="en-US" dirty="0" err="1">
                <a:solidFill>
                  <a:schemeClr val="tx1"/>
                </a:solidFill>
              </a:rPr>
              <a:t>sayisi</a:t>
            </a:r>
            <a:r>
              <a:rPr lang="en-US" dirty="0">
                <a:solidFill>
                  <a:schemeClr val="tx1"/>
                </a:solidFill>
              </a:rPr>
              <a:t> </a:t>
            </a:r>
            <a:r>
              <a:rPr lang="en-US" dirty="0" err="1">
                <a:solidFill>
                  <a:schemeClr val="tx1"/>
                </a:solidFill>
              </a:rPr>
              <a:t>cesitiliginin</a:t>
            </a:r>
            <a:r>
              <a:rPr lang="en-US" dirty="0">
                <a:solidFill>
                  <a:schemeClr val="tx1"/>
                </a:solidFill>
              </a:rPr>
              <a:t> </a:t>
            </a:r>
            <a:r>
              <a:rPr lang="en-US" dirty="0" err="1">
                <a:solidFill>
                  <a:schemeClr val="tx1"/>
                </a:solidFill>
              </a:rPr>
              <a:t>ifadesini</a:t>
            </a:r>
            <a:r>
              <a:rPr lang="en-US" dirty="0">
                <a:solidFill>
                  <a:schemeClr val="tx1"/>
                </a:solidFill>
              </a:rPr>
              <a:t> </a:t>
            </a:r>
            <a:r>
              <a:rPr lang="en-US" dirty="0" err="1">
                <a:solidFill>
                  <a:schemeClr val="tx1"/>
                </a:solidFill>
              </a:rPr>
              <a:t>degistirdigi</a:t>
            </a:r>
            <a:r>
              <a:rPr lang="en-US" dirty="0">
                <a:solidFill>
                  <a:schemeClr val="tx1"/>
                </a:solidFill>
              </a:rPr>
              <a:t> 2060 </a:t>
            </a:r>
            <a:r>
              <a:rPr lang="en-US" dirty="0" smtClean="0">
                <a:solidFill>
                  <a:schemeClr val="tx1"/>
                </a:solidFill>
              </a:rPr>
              <a:t>gen</a:t>
            </a:r>
            <a:endParaRPr lang="en-US" dirty="0">
              <a:solidFill>
                <a:schemeClr val="tx1"/>
              </a:solidFill>
            </a:endParaRPr>
          </a:p>
        </p:txBody>
      </p:sp>
    </p:spTree>
    <p:extLst>
      <p:ext uri="{BB962C8B-B14F-4D97-AF65-F5344CB8AC3E}">
        <p14:creationId xmlns:p14="http://schemas.microsoft.com/office/powerpoint/2010/main" val="1566369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126810"/>
            <a:ext cx="8229600" cy="58477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3200" dirty="0" err="1">
                <a:solidFill>
                  <a:schemeClr val="tx1"/>
                </a:solidFill>
                <a:latin typeface="American Typewriter"/>
                <a:cs typeface="American Typewriter"/>
              </a:rPr>
              <a:t>Niye</a:t>
            </a:r>
            <a:r>
              <a:rPr lang="en-US" sz="3200" dirty="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mikrosatelitlere</a:t>
            </a:r>
            <a:r>
              <a:rPr lang="en-US" sz="3200" dirty="0" smtClean="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bakalim</a:t>
            </a:r>
            <a:r>
              <a:rPr lang="en-US" sz="3200" dirty="0" smtClean="0">
                <a:solidFill>
                  <a:schemeClr val="tx1"/>
                </a:solidFill>
                <a:latin typeface="American Typewriter"/>
                <a:cs typeface="American Typewriter"/>
              </a:rPr>
              <a:t> </a:t>
            </a:r>
            <a:r>
              <a:rPr lang="en-US" sz="3200" dirty="0" err="1">
                <a:solidFill>
                  <a:schemeClr val="tx1"/>
                </a:solidFill>
                <a:latin typeface="American Typewriter"/>
                <a:cs typeface="American Typewriter"/>
              </a:rPr>
              <a:t>ki</a:t>
            </a:r>
            <a:r>
              <a:rPr lang="en-US" sz="3200" dirty="0">
                <a:solidFill>
                  <a:schemeClr val="tx1"/>
                </a:solidFill>
                <a:latin typeface="American Typewriter"/>
                <a:cs typeface="American Typewriter"/>
              </a:rPr>
              <a:t>?</a:t>
            </a:r>
          </a:p>
        </p:txBody>
      </p:sp>
      <p:sp>
        <p:nvSpPr>
          <p:cNvPr id="5" name="TextBox 4"/>
          <p:cNvSpPr txBox="1"/>
          <p:nvPr/>
        </p:nvSpPr>
        <p:spPr>
          <a:xfrm>
            <a:off x="457201" y="1096306"/>
            <a:ext cx="8229600" cy="378565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800100" lvl="1" indent="-342900">
              <a:buFont typeface="Arial"/>
              <a:buChar char="•"/>
            </a:pPr>
            <a:r>
              <a:rPr lang="en-US" sz="2400" dirty="0" err="1" smtClean="0">
                <a:solidFill>
                  <a:schemeClr val="tx1">
                    <a:lumMod val="50000"/>
                    <a:lumOff val="50000"/>
                  </a:schemeClr>
                </a:solidFill>
                <a:latin typeface="American Typewriter"/>
                <a:cs typeface="American Typewriter"/>
              </a:rPr>
              <a:t>Daha</a:t>
            </a:r>
            <a:r>
              <a:rPr lang="en-US" sz="2400" dirty="0" smtClean="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cok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mutasyon</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SNPten</a:t>
            </a:r>
            <a:r>
              <a:rPr lang="en-US" sz="2400" dirty="0">
                <a:solidFill>
                  <a:schemeClr val="tx1">
                    <a:lumMod val="50000"/>
                    <a:lumOff val="50000"/>
                  </a:schemeClr>
                </a:solidFill>
                <a:latin typeface="American Typewriter"/>
                <a:cs typeface="American Typewriter"/>
              </a:rPr>
              <a:t> 1000 </a:t>
            </a:r>
            <a:r>
              <a:rPr lang="en-US" sz="2400" dirty="0" err="1">
                <a:solidFill>
                  <a:schemeClr val="tx1">
                    <a:lumMod val="50000"/>
                    <a:lumOff val="50000"/>
                  </a:schemeClr>
                </a:solidFill>
                <a:latin typeface="American Typewriter"/>
                <a:cs typeface="American Typewriter"/>
              </a:rPr>
              <a:t>kat</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fazla</a:t>
            </a:r>
            <a:r>
              <a:rPr lang="en-US" sz="2400" dirty="0" smtClean="0">
                <a:solidFill>
                  <a:schemeClr val="tx1">
                    <a:lumMod val="50000"/>
                    <a:lumOff val="50000"/>
                  </a:schemeClr>
                </a:solidFill>
                <a:latin typeface="American Typewriter"/>
                <a:cs typeface="American Typewriter"/>
              </a:rPr>
              <a:t>)</a:t>
            </a:r>
            <a:endParaRPr lang="en-US" sz="2400" dirty="0" smtClean="0">
              <a:solidFill>
                <a:schemeClr val="tx1">
                  <a:lumMod val="50000"/>
                  <a:lumOff val="50000"/>
                </a:schemeClr>
              </a:solidFill>
              <a:latin typeface="American Typewriter"/>
              <a:cs typeface="American Typewriter"/>
            </a:endParaRPr>
          </a:p>
          <a:p>
            <a:pPr marL="800100" lvl="1" indent="-342900">
              <a:buFont typeface="Arial"/>
              <a:buChar char="•"/>
            </a:pPr>
            <a:r>
              <a:rPr lang="en-US" sz="2400" dirty="0" err="1">
                <a:solidFill>
                  <a:schemeClr val="tx1">
                    <a:lumMod val="50000"/>
                    <a:lumOff val="50000"/>
                  </a:schemeClr>
                </a:solidFill>
                <a:latin typeface="American Typewriter"/>
                <a:cs typeface="American Typewriter"/>
              </a:rPr>
              <a:t>Mutasyonlari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sureklilige</a:t>
            </a:r>
            <a:r>
              <a:rPr lang="en-US" sz="2400" dirty="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sahip</a:t>
            </a:r>
            <a:endParaRPr lang="en-US" sz="2400" dirty="0">
              <a:solidFill>
                <a:schemeClr val="tx1">
                  <a:lumMod val="50000"/>
                  <a:lumOff val="50000"/>
                </a:schemeClr>
              </a:solidFill>
              <a:latin typeface="American Typewriter"/>
              <a:cs typeface="American Typewriter"/>
            </a:endParaRPr>
          </a:p>
          <a:p>
            <a:pPr marL="800100" lvl="1" indent="-342900">
              <a:buFont typeface="Arial"/>
              <a:buChar char="•"/>
            </a:pPr>
            <a:r>
              <a:rPr lang="en-US" sz="2400" dirty="0">
                <a:solidFill>
                  <a:schemeClr val="tx1">
                    <a:lumMod val="50000"/>
                    <a:lumOff val="50000"/>
                  </a:schemeClr>
                </a:solidFill>
                <a:latin typeface="American Typewriter"/>
                <a:cs typeface="American Typewriter"/>
              </a:rPr>
              <a:t>Gen </a:t>
            </a:r>
            <a:r>
              <a:rPr lang="en-US" sz="2400" dirty="0" err="1">
                <a:solidFill>
                  <a:schemeClr val="tx1">
                    <a:lumMod val="50000"/>
                    <a:lumOff val="50000"/>
                  </a:schemeClr>
                </a:solidFill>
                <a:latin typeface="American Typewriter"/>
                <a:cs typeface="American Typewriter"/>
              </a:rPr>
              <a:t>ifadesi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uzerinde</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genetik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ve</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epigenetik</a:t>
            </a:r>
            <a:r>
              <a:rPr lang="en-US" sz="2400" dirty="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etkiler</a:t>
            </a:r>
            <a:endParaRPr lang="en-US" sz="2400" dirty="0" smtClean="0">
              <a:solidFill>
                <a:schemeClr val="tx1">
                  <a:lumMod val="50000"/>
                  <a:lumOff val="50000"/>
                </a:schemeClr>
              </a:solidFill>
              <a:latin typeface="American Typewriter"/>
              <a:cs typeface="American Typewriter"/>
            </a:endParaRPr>
          </a:p>
          <a:p>
            <a:pPr marL="800100" lvl="1" indent="-342900">
              <a:buFont typeface="Arial"/>
              <a:buChar char="•"/>
            </a:pPr>
            <a:r>
              <a:rPr lang="en-US" sz="2400" dirty="0" err="1">
                <a:solidFill>
                  <a:schemeClr val="tx1">
                    <a:lumMod val="50000"/>
                    <a:lumOff val="50000"/>
                  </a:schemeClr>
                </a:solidFill>
                <a:latin typeface="American Typewriter"/>
                <a:cs typeface="American Typewriter"/>
              </a:rPr>
              <a:t>Daha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hizli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evrildikleri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icin</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yeni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farklilasmalarla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ilgili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daha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cok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bilgi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verirler</a:t>
            </a:r>
            <a:r>
              <a:rPr lang="en-US" sz="2400" dirty="0">
                <a:solidFill>
                  <a:schemeClr val="tx1">
                    <a:lumMod val="50000"/>
                    <a:lumOff val="50000"/>
                  </a:schemeClr>
                </a:solidFill>
                <a:latin typeface="American Typewriter"/>
                <a:cs typeface="American Typewriter"/>
              </a:rPr>
              <a:t>.</a:t>
            </a:r>
          </a:p>
          <a:p>
            <a:pPr marL="1257300" lvl="2" indent="-342900">
              <a:buFont typeface="Wingdings" charset="2"/>
              <a:buChar char="Ø"/>
            </a:pPr>
            <a:r>
              <a:rPr lang="en-US" sz="2400" dirty="0" err="1">
                <a:solidFill>
                  <a:schemeClr val="tx1"/>
                </a:solidFill>
                <a:latin typeface="American Typewriter"/>
                <a:cs typeface="American Typewriter"/>
              </a:rPr>
              <a:t>populasyon</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genetigi</a:t>
            </a:r>
            <a:r>
              <a:rPr lang="en-US" sz="2400" dirty="0">
                <a:solidFill>
                  <a:schemeClr val="tx1"/>
                </a:solidFill>
                <a:latin typeface="American Typewriter"/>
                <a:cs typeface="American Typewriter"/>
              </a:rPr>
              <a:t>, tur </a:t>
            </a:r>
            <a:r>
              <a:rPr lang="en-US" sz="2400" dirty="0" err="1">
                <a:solidFill>
                  <a:schemeClr val="tx1"/>
                </a:solidFill>
                <a:latin typeface="American Typewriter"/>
                <a:cs typeface="American Typewriter"/>
              </a:rPr>
              <a:t>ici</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analizler</a:t>
            </a:r>
            <a:endParaRPr lang="en-US" sz="2400" dirty="0">
              <a:solidFill>
                <a:schemeClr val="tx1"/>
              </a:solidFill>
              <a:latin typeface="American Typewriter"/>
              <a:cs typeface="American Typewriter"/>
            </a:endParaRPr>
          </a:p>
          <a:p>
            <a:pPr marL="800100" lvl="1" indent="-342900">
              <a:buFont typeface="Arial"/>
              <a:buChar char="•"/>
            </a:pPr>
            <a:endParaRPr lang="en-US" sz="2400" dirty="0">
              <a:solidFill>
                <a:schemeClr val="tx1"/>
              </a:solidFill>
              <a:latin typeface="American Typewriter"/>
              <a:cs typeface="American Typewriter"/>
            </a:endParaRPr>
          </a:p>
          <a:p>
            <a:pPr marL="1257300" lvl="2" indent="-342900">
              <a:buFont typeface="Arial"/>
              <a:buChar char="•"/>
            </a:pPr>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p:txBody>
      </p:sp>
    </p:spTree>
    <p:extLst>
      <p:ext uri="{BB962C8B-B14F-4D97-AF65-F5344CB8AC3E}">
        <p14:creationId xmlns:p14="http://schemas.microsoft.com/office/powerpoint/2010/main" val="45685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82" y="-1874915"/>
            <a:ext cx="6453188" cy="53943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TextBox 5"/>
          <p:cNvSpPr txBox="1"/>
          <p:nvPr/>
        </p:nvSpPr>
        <p:spPr>
          <a:xfrm>
            <a:off x="5842001" y="126810"/>
            <a:ext cx="3302000" cy="193899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2400" dirty="0" err="1" smtClean="0">
                <a:solidFill>
                  <a:schemeClr val="tx1"/>
                </a:solidFill>
                <a:latin typeface="American Typewriter"/>
                <a:cs typeface="American Typewriter"/>
              </a:rPr>
              <a:t>Mikrosatelitler</a:t>
            </a:r>
            <a:r>
              <a:rPr lang="en-US" sz="2400" dirty="0" smtClean="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insan</a:t>
            </a:r>
            <a:r>
              <a:rPr lang="en-US" sz="2400" dirty="0" smtClean="0">
                <a:solidFill>
                  <a:schemeClr val="tx1"/>
                </a:solidFill>
                <a:latin typeface="American Typewriter"/>
                <a:cs typeface="American Typewriter"/>
              </a:rPr>
              <a:t> </a:t>
            </a:r>
            <a:r>
              <a:rPr lang="en-US" sz="2400" dirty="0" err="1">
                <a:solidFill>
                  <a:schemeClr val="tx1"/>
                </a:solidFill>
                <a:latin typeface="American Typewriter"/>
                <a:cs typeface="American Typewriter"/>
              </a:rPr>
              <a:t>nufuslarini</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basarili</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bir</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sekilde</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ayirt</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edebiliyor</a:t>
            </a:r>
            <a:r>
              <a:rPr lang="en-US" sz="2400" dirty="0">
                <a:solidFill>
                  <a:schemeClr val="tx1"/>
                </a:solidFill>
                <a:latin typeface="American Typewriter"/>
                <a:cs typeface="American Typewriter"/>
              </a:rPr>
              <a:t>.</a:t>
            </a:r>
          </a:p>
        </p:txBody>
      </p:sp>
      <p:sp>
        <p:nvSpPr>
          <p:cNvPr id="7" name="TextBox 6"/>
          <p:cNvSpPr txBox="1"/>
          <p:nvPr/>
        </p:nvSpPr>
        <p:spPr>
          <a:xfrm>
            <a:off x="-374315" y="3519410"/>
            <a:ext cx="6216316" cy="830997"/>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2400" dirty="0">
                <a:solidFill>
                  <a:schemeClr val="tx1"/>
                </a:solidFill>
                <a:latin typeface="American Typewriter"/>
                <a:cs typeface="American Typewriter"/>
              </a:rPr>
              <a:t>1056 </a:t>
            </a:r>
            <a:r>
              <a:rPr lang="en-US" sz="2400" dirty="0" err="1">
                <a:solidFill>
                  <a:schemeClr val="tx1"/>
                </a:solidFill>
                <a:latin typeface="American Typewriter"/>
                <a:cs typeface="American Typewriter"/>
              </a:rPr>
              <a:t>insandan</a:t>
            </a:r>
            <a:r>
              <a:rPr lang="en-US" sz="2400" dirty="0">
                <a:solidFill>
                  <a:schemeClr val="tx1"/>
                </a:solidFill>
                <a:latin typeface="American Typewriter"/>
                <a:cs typeface="American Typewriter"/>
              </a:rPr>
              <a:t> 377 </a:t>
            </a:r>
            <a:r>
              <a:rPr lang="en-US" sz="2400" dirty="0" err="1" smtClean="0">
                <a:solidFill>
                  <a:schemeClr val="tx1"/>
                </a:solidFill>
                <a:latin typeface="American Typewriter"/>
                <a:cs typeface="American Typewriter"/>
              </a:rPr>
              <a:t>mikrosatelit</a:t>
            </a:r>
            <a:r>
              <a:rPr lang="en-US" sz="2400" dirty="0" smtClean="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polimorfizmi</a:t>
            </a:r>
            <a:r>
              <a:rPr lang="en-US" sz="2400" dirty="0" smtClean="0">
                <a:solidFill>
                  <a:schemeClr val="tx1"/>
                </a:solidFill>
                <a:latin typeface="American Typewriter"/>
                <a:cs typeface="American Typewriter"/>
              </a:rPr>
              <a:t> </a:t>
            </a:r>
            <a:endParaRPr lang="en-US" sz="2400" dirty="0">
              <a:solidFill>
                <a:schemeClr val="tx1"/>
              </a:solidFill>
              <a:latin typeface="American Typewriter"/>
              <a:cs typeface="American Typewriter"/>
            </a:endParaRPr>
          </a:p>
        </p:txBody>
      </p:sp>
      <p:sp>
        <p:nvSpPr>
          <p:cNvPr id="8" name="Rectangle 7"/>
          <p:cNvSpPr/>
          <p:nvPr/>
        </p:nvSpPr>
        <p:spPr>
          <a:xfrm>
            <a:off x="119606" y="4271235"/>
            <a:ext cx="2456134" cy="369332"/>
          </a:xfrm>
          <a:prstGeom prst="rect">
            <a:avLst/>
          </a:prstGeom>
        </p:spPr>
        <p:txBody>
          <a:bodyPr wrap="none">
            <a:spAutoFit/>
          </a:bodyPr>
          <a:lstStyle/>
          <a:p>
            <a:r>
              <a:rPr lang="en-GB">
                <a:solidFill>
                  <a:schemeClr val="tx1">
                    <a:lumMod val="50000"/>
                    <a:lumOff val="50000"/>
                  </a:schemeClr>
                </a:solidFill>
                <a:latin typeface="Arial" charset="0"/>
                <a:cs typeface="msgothic" charset="0"/>
              </a:rPr>
              <a:t>Rosenberg </a:t>
            </a:r>
            <a:r>
              <a:rPr lang="en-GB" i="1">
                <a:solidFill>
                  <a:schemeClr val="tx1">
                    <a:lumMod val="50000"/>
                    <a:lumOff val="50000"/>
                  </a:schemeClr>
                </a:solidFill>
                <a:latin typeface="Arial" charset="0"/>
                <a:cs typeface="msgothic" charset="0"/>
              </a:rPr>
              <a:t>et al.</a:t>
            </a:r>
            <a:r>
              <a:rPr lang="en-GB">
                <a:solidFill>
                  <a:schemeClr val="tx1">
                    <a:lumMod val="50000"/>
                    <a:lumOff val="50000"/>
                  </a:schemeClr>
                </a:solidFill>
                <a:latin typeface="Arial" charset="0"/>
                <a:cs typeface="msgothic" charset="0"/>
              </a:rPr>
              <a:t> </a:t>
            </a:r>
            <a:r>
              <a:rPr lang="en-GB" dirty="0">
                <a:solidFill>
                  <a:schemeClr val="tx1">
                    <a:lumMod val="50000"/>
                    <a:lumOff val="50000"/>
                  </a:schemeClr>
                </a:solidFill>
                <a:latin typeface="Arial" charset="0"/>
                <a:cs typeface="msgothic" charset="0"/>
              </a:rPr>
              <a:t>2002</a:t>
            </a:r>
            <a:endParaRPr lang="en-US" dirty="0">
              <a:solidFill>
                <a:schemeClr val="tx1">
                  <a:lumMod val="50000"/>
                  <a:lumOff val="50000"/>
                </a:schemeClr>
              </a:solidFill>
            </a:endParaRPr>
          </a:p>
        </p:txBody>
      </p:sp>
      <p:pic>
        <p:nvPicPr>
          <p:cNvPr id="10" name="Picture 9" descr="Screen Shot 2017-02-01 at 11.14.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874" y="3981075"/>
            <a:ext cx="3711126" cy="2876925"/>
          </a:xfrm>
          <a:prstGeom prst="rect">
            <a:avLst/>
          </a:prstGeom>
        </p:spPr>
      </p:pic>
      <p:sp>
        <p:nvSpPr>
          <p:cNvPr id="11" name="TextBox 10"/>
          <p:cNvSpPr txBox="1"/>
          <p:nvPr/>
        </p:nvSpPr>
        <p:spPr>
          <a:xfrm>
            <a:off x="1963769" y="5102232"/>
            <a:ext cx="5572148" cy="830997"/>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2400" dirty="0">
                <a:solidFill>
                  <a:schemeClr val="tx1"/>
                </a:solidFill>
                <a:latin typeface="American Typewriter"/>
                <a:cs typeface="American Typewriter"/>
              </a:rPr>
              <a:t>1056 </a:t>
            </a:r>
            <a:r>
              <a:rPr lang="en-US" sz="2400" dirty="0" err="1">
                <a:solidFill>
                  <a:schemeClr val="tx1"/>
                </a:solidFill>
                <a:latin typeface="American Typewriter"/>
                <a:cs typeface="American Typewriter"/>
              </a:rPr>
              <a:t>insandan</a:t>
            </a:r>
            <a:r>
              <a:rPr lang="en-US" sz="2400" dirty="0">
                <a:solidFill>
                  <a:schemeClr val="tx1"/>
                </a:solidFill>
                <a:latin typeface="American Typewriter"/>
                <a:cs typeface="American Typewriter"/>
              </a:rPr>
              <a:t> 700,00 </a:t>
            </a:r>
            <a:r>
              <a:rPr lang="en-US" sz="2400" dirty="0" err="1" smtClean="0">
                <a:solidFill>
                  <a:schemeClr val="tx1"/>
                </a:solidFill>
                <a:latin typeface="American Typewriter"/>
                <a:cs typeface="American Typewriter"/>
              </a:rPr>
              <a:t>mikrosatelit</a:t>
            </a:r>
            <a:r>
              <a:rPr lang="en-US" sz="2400" dirty="0" smtClean="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polimorfizmi</a:t>
            </a:r>
            <a:r>
              <a:rPr lang="en-US" sz="2400" dirty="0" smtClean="0">
                <a:solidFill>
                  <a:schemeClr val="tx1"/>
                </a:solidFill>
                <a:latin typeface="American Typewriter"/>
                <a:cs typeface="American Typewriter"/>
              </a:rPr>
              <a:t> </a:t>
            </a:r>
            <a:endParaRPr lang="en-US" sz="2400" dirty="0">
              <a:solidFill>
                <a:schemeClr val="tx1"/>
              </a:solidFill>
              <a:latin typeface="American Typewriter"/>
              <a:cs typeface="American Typewriter"/>
            </a:endParaRPr>
          </a:p>
        </p:txBody>
      </p:sp>
      <p:sp>
        <p:nvSpPr>
          <p:cNvPr id="12" name="Rectangle 11"/>
          <p:cNvSpPr/>
          <p:nvPr/>
        </p:nvSpPr>
        <p:spPr>
          <a:xfrm>
            <a:off x="2507070" y="6058528"/>
            <a:ext cx="2134681" cy="369332"/>
          </a:xfrm>
          <a:prstGeom prst="rect">
            <a:avLst/>
          </a:prstGeom>
        </p:spPr>
        <p:txBody>
          <a:bodyPr wrap="none">
            <a:spAutoFit/>
          </a:bodyPr>
          <a:lstStyle/>
          <a:p>
            <a:r>
              <a:rPr lang="en-GB">
                <a:solidFill>
                  <a:schemeClr val="tx1">
                    <a:lumMod val="50000"/>
                    <a:lumOff val="50000"/>
                  </a:schemeClr>
                </a:solidFill>
                <a:latin typeface="Arial" charset="0"/>
                <a:cs typeface="msgothic" charset="0"/>
              </a:rPr>
              <a:t>Willems </a:t>
            </a:r>
            <a:r>
              <a:rPr lang="en-GB" i="1">
                <a:solidFill>
                  <a:schemeClr val="tx1">
                    <a:lumMod val="50000"/>
                    <a:lumOff val="50000"/>
                  </a:schemeClr>
                </a:solidFill>
                <a:latin typeface="Arial" charset="0"/>
                <a:cs typeface="msgothic" charset="0"/>
              </a:rPr>
              <a:t>et al.</a:t>
            </a:r>
            <a:r>
              <a:rPr lang="en-GB">
                <a:solidFill>
                  <a:schemeClr val="tx1">
                    <a:lumMod val="50000"/>
                    <a:lumOff val="50000"/>
                  </a:schemeClr>
                </a:solidFill>
                <a:latin typeface="Arial" charset="0"/>
                <a:cs typeface="msgothic" charset="0"/>
              </a:rPr>
              <a:t> </a:t>
            </a:r>
            <a:r>
              <a:rPr lang="en-GB" dirty="0">
                <a:solidFill>
                  <a:schemeClr val="tx1">
                    <a:lumMod val="50000"/>
                    <a:lumOff val="50000"/>
                  </a:schemeClr>
                </a:solidFill>
                <a:latin typeface="Arial" charset="0"/>
                <a:cs typeface="msgothic" charset="0"/>
              </a:rPr>
              <a:t>2014</a:t>
            </a:r>
            <a:endParaRPr lang="en-US" dirty="0">
              <a:solidFill>
                <a:schemeClr val="tx1">
                  <a:lumMod val="50000"/>
                  <a:lumOff val="50000"/>
                </a:schemeClr>
              </a:solidFill>
            </a:endParaRPr>
          </a:p>
        </p:txBody>
      </p:sp>
    </p:spTree>
    <p:extLst>
      <p:ext uri="{BB962C8B-B14F-4D97-AF65-F5344CB8AC3E}">
        <p14:creationId xmlns:p14="http://schemas.microsoft.com/office/powerpoint/2010/main" val="2077922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effectLst>
                  <a:outerShdw blurRad="50800" dist="76200" dir="2700000" algn="tl" rotWithShape="0">
                    <a:prstClr val="black">
                      <a:alpha val="40000"/>
                    </a:prstClr>
                  </a:outerShdw>
                </a:effectLst>
              </a:rPr>
              <a:t>Tek nükleotidlik ve kısa değişimler</a:t>
            </a:r>
            <a:endParaRPr lang="en-US" dirty="0">
              <a:effectLst>
                <a:outerShdw blurRad="50800" dist="76200" dir="2700000" algn="tl" rotWithShape="0">
                  <a:prstClr val="black">
                    <a:alpha val="40000"/>
                  </a:prstClr>
                </a:outerShdw>
              </a:effectLst>
            </a:endParaRPr>
          </a:p>
        </p:txBody>
      </p:sp>
      <p:sp>
        <p:nvSpPr>
          <p:cNvPr id="5" name="Text Box 3"/>
          <p:cNvSpPr txBox="1">
            <a:spLocks noChangeArrowheads="1"/>
          </p:cNvSpPr>
          <p:nvPr/>
        </p:nvSpPr>
        <p:spPr bwMode="auto">
          <a:xfrm>
            <a:off x="439738" y="1143000"/>
            <a:ext cx="8170862" cy="2805113"/>
          </a:xfrm>
          <a:prstGeom prst="rect">
            <a:avLst/>
          </a:prstGeom>
          <a:noFill/>
          <a:ln w="9525">
            <a:noFill/>
            <a:round/>
            <a:headEnd/>
            <a:tailEnd/>
          </a:ln>
        </p:spPr>
        <p:txBody>
          <a:bodyPr lIns="90000" tIns="45000" rIns="90000" bIns="45000"/>
          <a:lstStyle/>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tr-TR" dirty="0" smtClean="0">
                <a:solidFill>
                  <a:srgbClr val="FF0000"/>
                </a:solidFill>
              </a:rPr>
              <a:t>TNP</a:t>
            </a:r>
            <a:r>
              <a:rPr lang="tr-TR" dirty="0" smtClean="0"/>
              <a:t>: İnsanlar arasında tek nükleotidin değişimi ile oluşan farklar</a:t>
            </a:r>
          </a:p>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tr-TR" dirty="0" smtClean="0">
                <a:solidFill>
                  <a:srgbClr val="FF0000"/>
                </a:solidFill>
              </a:rPr>
              <a:t>Kısa indel</a:t>
            </a:r>
            <a:r>
              <a:rPr lang="tr-TR" dirty="0" smtClean="0"/>
              <a:t>: 1-50 baz uzunluğunda silinme ve eklenmeler</a:t>
            </a:r>
          </a:p>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lang="tr-TR" dirty="0" smtClean="0"/>
          </a:p>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lang="en-US" dirty="0" smtClean="0"/>
          </a:p>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lang="en-US" sz="2200" dirty="0">
              <a:solidFill>
                <a:srgbClr val="000000"/>
              </a:solidFill>
            </a:endParaRPr>
          </a:p>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tr-TR" sz="2400" i="1" dirty="0" smtClean="0">
                <a:solidFill>
                  <a:srgbClr val="0000FF"/>
                </a:solidFill>
              </a:rPr>
              <a:t>referans</a:t>
            </a:r>
            <a:r>
              <a:rPr lang="en-US" sz="2400" i="1" dirty="0" smtClean="0">
                <a:solidFill>
                  <a:srgbClr val="0000FF"/>
                </a:solidFill>
              </a:rPr>
              <a:t>:</a:t>
            </a:r>
            <a:r>
              <a:rPr lang="en-US" sz="2400" i="1" dirty="0">
                <a:solidFill>
                  <a:srgbClr val="000000"/>
                </a:solidFill>
              </a:rPr>
              <a:t>	</a:t>
            </a:r>
            <a:r>
              <a:rPr lang="tr-TR" sz="2400" i="1" dirty="0" smtClean="0">
                <a:solidFill>
                  <a:srgbClr val="000000"/>
                </a:solidFill>
              </a:rPr>
              <a:t>           </a:t>
            </a:r>
            <a:r>
              <a:rPr lang="en-US" sz="2400" dirty="0" smtClean="0">
                <a:solidFill>
                  <a:srgbClr val="000000"/>
                </a:solidFill>
              </a:rPr>
              <a:t>C</a:t>
            </a:r>
            <a:r>
              <a:rPr lang="en-US" sz="2400" dirty="0">
                <a:solidFill>
                  <a:srgbClr val="000000"/>
                </a:solidFill>
              </a:rPr>
              <a:t>	A	C	A	G	T	G	</a:t>
            </a:r>
            <a:r>
              <a:rPr lang="en-US" sz="2400" dirty="0">
                <a:solidFill>
                  <a:srgbClr val="000000"/>
                </a:solidFill>
                <a:latin typeface="DejaVu Sans" charset="0"/>
              </a:rPr>
              <a:t>C	</a:t>
            </a:r>
            <a:r>
              <a:rPr lang="en-US" sz="2400" dirty="0">
                <a:solidFill>
                  <a:srgbClr val="000000"/>
                </a:solidFill>
              </a:rPr>
              <a:t>G	C	-	T</a:t>
            </a:r>
          </a:p>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tr-TR" sz="2400" i="1" dirty="0" smtClean="0">
                <a:solidFill>
                  <a:srgbClr val="0000FF"/>
                </a:solidFill>
              </a:rPr>
              <a:t>birey:	</a:t>
            </a:r>
            <a:r>
              <a:rPr lang="en-US" sz="2400" i="1" dirty="0">
                <a:solidFill>
                  <a:srgbClr val="000000"/>
                </a:solidFill>
              </a:rPr>
              <a:t>			</a:t>
            </a:r>
            <a:r>
              <a:rPr lang="en-US" sz="2400" dirty="0">
                <a:solidFill>
                  <a:srgbClr val="000000"/>
                </a:solidFill>
              </a:rPr>
              <a:t>C	A	C	</a:t>
            </a:r>
            <a:r>
              <a:rPr lang="en-US" sz="2400" dirty="0" err="1">
                <a:solidFill>
                  <a:srgbClr val="FF0000"/>
                </a:solidFill>
              </a:rPr>
              <a:t>C</a:t>
            </a:r>
            <a:r>
              <a:rPr lang="en-US" sz="2400" dirty="0">
                <a:solidFill>
                  <a:srgbClr val="FF0000"/>
                </a:solidFill>
              </a:rPr>
              <a:t>	</a:t>
            </a:r>
            <a:r>
              <a:rPr lang="en-US" sz="2400" dirty="0">
                <a:solidFill>
                  <a:srgbClr val="000000"/>
                </a:solidFill>
              </a:rPr>
              <a:t>G	T	G	-	G	C	A	T</a:t>
            </a:r>
          </a:p>
        </p:txBody>
      </p:sp>
      <p:sp>
        <p:nvSpPr>
          <p:cNvPr id="6" name="Oval 4"/>
          <p:cNvSpPr>
            <a:spLocks noChangeArrowheads="1"/>
          </p:cNvSpPr>
          <p:nvPr/>
        </p:nvSpPr>
        <p:spPr bwMode="auto">
          <a:xfrm>
            <a:off x="4038600" y="2362200"/>
            <a:ext cx="457200" cy="1143000"/>
          </a:xfrm>
          <a:prstGeom prst="ellipse">
            <a:avLst/>
          </a:prstGeom>
          <a:noFill/>
          <a:ln w="36720">
            <a:solidFill>
              <a:srgbClr val="0000FF"/>
            </a:solidFill>
            <a:miter lim="800000"/>
            <a:headEnd/>
            <a:tailEnd/>
          </a:ln>
        </p:spPr>
        <p:txBody>
          <a:bodyPr wrap="none" anchor="ctr"/>
          <a:lstStyle/>
          <a:p>
            <a:endParaRPr lang="en-US"/>
          </a:p>
        </p:txBody>
      </p:sp>
      <p:sp>
        <p:nvSpPr>
          <p:cNvPr id="7" name="Oval 5"/>
          <p:cNvSpPr>
            <a:spLocks noChangeArrowheads="1"/>
          </p:cNvSpPr>
          <p:nvPr/>
        </p:nvSpPr>
        <p:spPr bwMode="auto">
          <a:xfrm>
            <a:off x="5867400" y="2286000"/>
            <a:ext cx="457200" cy="1143000"/>
          </a:xfrm>
          <a:prstGeom prst="ellipse">
            <a:avLst/>
          </a:prstGeom>
          <a:noFill/>
          <a:ln w="36720">
            <a:solidFill>
              <a:srgbClr val="FF0000"/>
            </a:solidFill>
            <a:miter lim="800000"/>
            <a:headEnd/>
            <a:tailEnd/>
          </a:ln>
        </p:spPr>
        <p:txBody>
          <a:bodyPr wrap="none" anchor="ctr"/>
          <a:lstStyle/>
          <a:p>
            <a:endParaRPr lang="en-US"/>
          </a:p>
        </p:txBody>
      </p:sp>
      <p:sp>
        <p:nvSpPr>
          <p:cNvPr id="8" name="Oval 6"/>
          <p:cNvSpPr>
            <a:spLocks noChangeArrowheads="1"/>
          </p:cNvSpPr>
          <p:nvPr/>
        </p:nvSpPr>
        <p:spPr bwMode="auto">
          <a:xfrm>
            <a:off x="7239000" y="2286000"/>
            <a:ext cx="457200" cy="1143000"/>
          </a:xfrm>
          <a:prstGeom prst="ellipse">
            <a:avLst/>
          </a:prstGeom>
          <a:noFill/>
          <a:ln w="36720">
            <a:solidFill>
              <a:srgbClr val="FF00FF"/>
            </a:solidFill>
            <a:miter lim="800000"/>
            <a:headEnd/>
            <a:tailEnd/>
          </a:ln>
        </p:spPr>
        <p:txBody>
          <a:bodyPr wrap="none" anchor="ctr"/>
          <a:lstStyle/>
          <a:p>
            <a:endParaRPr lang="en-US"/>
          </a:p>
        </p:txBody>
      </p:sp>
      <p:sp>
        <p:nvSpPr>
          <p:cNvPr id="9" name="Text Box 7"/>
          <p:cNvSpPr txBox="1">
            <a:spLocks noChangeArrowheads="1"/>
          </p:cNvSpPr>
          <p:nvPr/>
        </p:nvSpPr>
        <p:spPr bwMode="auto">
          <a:xfrm>
            <a:off x="3530600" y="3581400"/>
            <a:ext cx="5156200" cy="346075"/>
          </a:xfrm>
          <a:prstGeom prst="rect">
            <a:avLst/>
          </a:prstGeom>
          <a:noFill/>
          <a:ln w="9525">
            <a:noFill/>
            <a:round/>
            <a:headEnd/>
            <a:tailEnd/>
          </a:ln>
        </p:spPr>
        <p:txBody>
          <a:bodyPr wrap="none" lIns="90000" tIns="45000" rIns="90000" bIns="4500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tr-TR" sz="1400" i="1" dirty="0" smtClean="0">
                <a:solidFill>
                  <a:srgbClr val="000000"/>
                </a:solidFill>
              </a:rPr>
              <a:t>s</a:t>
            </a:r>
            <a:r>
              <a:rPr lang="en-US" sz="1400" i="1" dirty="0" err="1" smtClean="0">
                <a:solidFill>
                  <a:srgbClr val="000000"/>
                </a:solidFill>
              </a:rPr>
              <a:t>ubstit</a:t>
            </a:r>
            <a:r>
              <a:rPr lang="tr-TR" sz="1400" i="1" dirty="0" smtClean="0">
                <a:solidFill>
                  <a:srgbClr val="000000"/>
                </a:solidFill>
              </a:rPr>
              <a:t>üsyon</a:t>
            </a:r>
            <a:r>
              <a:rPr lang="en-US" sz="1400" i="1" dirty="0" smtClean="0">
                <a:solidFill>
                  <a:srgbClr val="000000"/>
                </a:solidFill>
              </a:rPr>
              <a:t>        </a:t>
            </a:r>
            <a:r>
              <a:rPr lang="en-US" sz="1400" i="1" dirty="0">
                <a:solidFill>
                  <a:srgbClr val="000000"/>
                </a:solidFill>
              </a:rPr>
              <a:t>		</a:t>
            </a:r>
            <a:r>
              <a:rPr lang="tr-TR" sz="1400" i="1" dirty="0" smtClean="0">
                <a:solidFill>
                  <a:srgbClr val="000000"/>
                </a:solidFill>
              </a:rPr>
              <a:t>silinme</a:t>
            </a:r>
            <a:r>
              <a:rPr lang="en-US" sz="1400" i="1" dirty="0">
                <a:solidFill>
                  <a:srgbClr val="000000"/>
                </a:solidFill>
              </a:rPr>
              <a:t>		</a:t>
            </a:r>
            <a:r>
              <a:rPr lang="tr-TR" sz="1400" i="1" dirty="0" smtClean="0">
                <a:solidFill>
                  <a:srgbClr val="000000"/>
                </a:solidFill>
              </a:rPr>
              <a:t>eklenme</a:t>
            </a:r>
          </a:p>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tr-TR" sz="1400" i="1" dirty="0" smtClean="0">
                <a:solidFill>
                  <a:srgbClr val="000000"/>
                </a:solidFill>
              </a:rPr>
              <a:t>(TNP / SNP)                                         (indel)</a:t>
            </a:r>
            <a:endParaRPr lang="en-US" sz="1400" i="1" dirty="0">
              <a:solidFill>
                <a:srgbClr val="000000"/>
              </a:solidFill>
            </a:endParaRPr>
          </a:p>
        </p:txBody>
      </p:sp>
      <p:sp>
        <p:nvSpPr>
          <p:cNvPr id="10" name="Content Placeholder 7"/>
          <p:cNvSpPr>
            <a:spLocks noGrp="1"/>
          </p:cNvSpPr>
          <p:nvPr>
            <p:ph idx="1"/>
          </p:nvPr>
        </p:nvSpPr>
        <p:spPr>
          <a:xfrm>
            <a:off x="381000" y="4267200"/>
            <a:ext cx="8229600" cy="1752600"/>
          </a:xfrm>
        </p:spPr>
        <p:txBody>
          <a:bodyPr>
            <a:normAutofit lnSpcReduction="10000"/>
          </a:bodyPr>
          <a:lstStyle/>
          <a:p>
            <a:r>
              <a:rPr lang="tr-TR" sz="2000" dirty="0" smtClean="0"/>
              <a:t>Kişi başına 3-4.5 milyon arası TNP, yaklaşık 500 bin kısa indel</a:t>
            </a:r>
          </a:p>
          <a:p>
            <a:r>
              <a:rPr lang="tr-TR" sz="2000" dirty="0" smtClean="0"/>
              <a:t>Birçoğu etkisizdir, bazıları genlerin ifade ettiği proteinleri etkiler</a:t>
            </a:r>
          </a:p>
          <a:p>
            <a:pPr lvl="1"/>
            <a:r>
              <a:rPr lang="tr-TR" sz="1600" dirty="0" smtClean="0"/>
              <a:t>Nonsense mutasyon: Genin ifadesini durdurur (örn: Akdeniz anemisi)</a:t>
            </a:r>
          </a:p>
          <a:p>
            <a:pPr lvl="1"/>
            <a:r>
              <a:rPr lang="tr-TR" sz="1600" dirty="0" smtClean="0"/>
              <a:t>Missense mutasyon: İfade edilen proteini değiştirir  (örn: ALS)</a:t>
            </a:r>
          </a:p>
          <a:p>
            <a:pPr lvl="1"/>
            <a:r>
              <a:rPr lang="tr-TR" sz="1600" dirty="0" smtClean="0"/>
              <a:t>Frameshift (indel): DNA kodunda kaymaya neden olup proteini değiştirir (örn: hiperkolesterol) </a:t>
            </a:r>
          </a:p>
        </p:txBody>
      </p:sp>
    </p:spTree>
    <p:extLst>
      <p:ext uri="{BB962C8B-B14F-4D97-AF65-F5344CB8AC3E}">
        <p14:creationId xmlns:p14="http://schemas.microsoft.com/office/powerpoint/2010/main" val="2116969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981075"/>
            <a:ext cx="9144000" cy="4892331"/>
          </a:xfrm>
          <a:prstGeom prst="rect">
            <a:avLst/>
          </a:prstGeom>
        </p:spPr>
      </p:pic>
      <p:pic>
        <p:nvPicPr>
          <p:cNvPr id="10" name="Picture 9" descr="Screen Shot 2017-10-19 at 12.50.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113" y="4666359"/>
            <a:ext cx="4572000" cy="13343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6395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981075"/>
            <a:ext cx="9144000" cy="4892331"/>
          </a:xfrm>
          <a:prstGeom prst="rect">
            <a:avLst/>
          </a:prstGeom>
        </p:spPr>
      </p:pic>
      <p:pic>
        <p:nvPicPr>
          <p:cNvPr id="10" name="Picture 9" descr="Screen Shot 2017-10-19 at 12.50.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113" y="4666359"/>
            <a:ext cx="4572000" cy="1334391"/>
          </a:xfrm>
          <a:prstGeom prst="rect">
            <a:avLst/>
          </a:prstGeom>
          <a:ln>
            <a:noFill/>
          </a:ln>
          <a:effectLst>
            <a:outerShdw blurRad="292100" dist="139700" dir="2700000" algn="tl" rotWithShape="0">
              <a:srgbClr val="333333">
                <a:alpha val="65000"/>
              </a:srgbClr>
            </a:outerShdw>
          </a:effectLst>
        </p:spPr>
      </p:pic>
      <p:pic>
        <p:nvPicPr>
          <p:cNvPr id="11" name="Picture 10" descr="Screen Shot 2017-10-19 at 09.08.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1554"/>
            <a:ext cx="4467225" cy="2857500"/>
          </a:xfrm>
          <a:prstGeom prst="rect">
            <a:avLst/>
          </a:prstGeom>
        </p:spPr>
      </p:pic>
    </p:spTree>
    <p:extLst>
      <p:ext uri="{BB962C8B-B14F-4D97-AF65-F5344CB8AC3E}">
        <p14:creationId xmlns:p14="http://schemas.microsoft.com/office/powerpoint/2010/main" val="1749211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1909846" y="376331"/>
            <a:ext cx="5738027" cy="857250"/>
          </a:xfrm>
        </p:spPr>
        <p:txBody>
          <a:bodyPr>
            <a:normAutofit fontScale="90000"/>
          </a:bodyPr>
          <a:lstStyle/>
          <a:p>
            <a:r>
              <a:rPr lang="en-US" b="1" dirty="0" err="1" smtClean="0">
                <a:solidFill>
                  <a:srgbClr val="E46C0A"/>
                </a:solidFill>
                <a:effectLst>
                  <a:outerShdw blurRad="50800" dist="76200" dir="2700000" algn="tl" rotWithShape="0">
                    <a:prstClr val="black">
                      <a:alpha val="40000"/>
                    </a:prstClr>
                  </a:outerShdw>
                </a:effectLst>
              </a:rPr>
              <a:t>Genc</a:t>
            </a:r>
            <a:r>
              <a:rPr lang="en-US" b="1" dirty="0" smtClean="0">
                <a:solidFill>
                  <a:srgbClr val="E46C0A"/>
                </a:solidFill>
                <a:effectLst>
                  <a:outerShdw blurRad="50800" dist="76200" dir="2700000" algn="tl" rotWithShape="0">
                    <a:prstClr val="black">
                      <a:alpha val="40000"/>
                    </a:prstClr>
                  </a:outerShdw>
                </a:effectLst>
              </a:rPr>
              <a:t> </a:t>
            </a:r>
            <a:r>
              <a:rPr lang="en-US" b="1" dirty="0" err="1" smtClean="0">
                <a:solidFill>
                  <a:srgbClr val="E46C0A"/>
                </a:solidFill>
                <a:effectLst>
                  <a:outerShdw blurRad="50800" dist="76200" dir="2700000" algn="tl" rotWithShape="0">
                    <a:prstClr val="black">
                      <a:alpha val="40000"/>
                    </a:prstClr>
                  </a:outerShdw>
                </a:effectLst>
              </a:rPr>
              <a:t>Nufuslarin</a:t>
            </a:r>
            <a:r>
              <a:rPr lang="en-US" b="1" dirty="0" smtClean="0">
                <a:solidFill>
                  <a:srgbClr val="E46C0A"/>
                </a:solidFill>
                <a:effectLst>
                  <a:outerShdw blurRad="50800" dist="76200" dir="2700000" algn="tl" rotWithShape="0">
                    <a:prstClr val="black">
                      <a:alpha val="40000"/>
                    </a:prstClr>
                  </a:outerShdw>
                </a:effectLst>
              </a:rPr>
              <a:t> </a:t>
            </a:r>
            <a:r>
              <a:rPr lang="en-US" b="1" dirty="0" err="1" smtClean="0">
                <a:solidFill>
                  <a:srgbClr val="E46C0A"/>
                </a:solidFill>
                <a:effectLst>
                  <a:outerShdw blurRad="50800" dist="76200" dir="2700000" algn="tl" rotWithShape="0">
                    <a:prstClr val="black">
                      <a:alpha val="40000"/>
                    </a:prstClr>
                  </a:outerShdw>
                </a:effectLst>
              </a:rPr>
              <a:t>Dagilimi</a:t>
            </a:r>
            <a:r>
              <a:rPr lang="en-US" b="1" dirty="0" smtClean="0">
                <a:solidFill>
                  <a:srgbClr val="E46C0A"/>
                </a:solidFill>
                <a:effectLst>
                  <a:outerShdw blurRad="50800" dist="76200" dir="2700000" algn="tl" rotWithShape="0">
                    <a:prstClr val="black">
                      <a:alpha val="40000"/>
                    </a:prstClr>
                  </a:outerShdw>
                </a:effectLst>
              </a:rPr>
              <a:t> </a:t>
            </a:r>
            <a:endParaRPr lang="en-US" b="1" dirty="0">
              <a:solidFill>
                <a:srgbClr val="E46C0A"/>
              </a:solidFill>
              <a:effectLst>
                <a:outerShdw blurRad="50800" dist="76200" dir="2700000" algn="tl" rotWithShape="0">
                  <a:prstClr val="black">
                    <a:alpha val="40000"/>
                  </a:prstClr>
                </a:outerShdw>
              </a:effectLst>
            </a:endParaRPr>
          </a:p>
        </p:txBody>
      </p:sp>
      <p:grpSp>
        <p:nvGrpSpPr>
          <p:cNvPr id="3" name="Group 2"/>
          <p:cNvGrpSpPr/>
          <p:nvPr/>
        </p:nvGrpSpPr>
        <p:grpSpPr>
          <a:xfrm>
            <a:off x="2699322" y="1233581"/>
            <a:ext cx="4948552" cy="5230812"/>
            <a:chOff x="3182956" y="2036219"/>
            <a:chExt cx="3281593" cy="3439021"/>
          </a:xfrm>
        </p:grpSpPr>
        <p:pic>
          <p:nvPicPr>
            <p:cNvPr id="7" name="Picture 6"/>
            <p:cNvPicPr>
              <a:picLocks noChangeAspect="1"/>
            </p:cNvPicPr>
            <p:nvPr/>
          </p:nvPicPr>
          <p:blipFill>
            <a:blip r:embed="rId3"/>
            <a:stretch>
              <a:fillRect/>
            </a:stretch>
          </p:blipFill>
          <p:spPr>
            <a:xfrm>
              <a:off x="3344971" y="2036219"/>
              <a:ext cx="3119578" cy="3119578"/>
            </a:xfrm>
            <a:prstGeom prst="rect">
              <a:avLst/>
            </a:prstGeom>
          </p:spPr>
        </p:pic>
        <p:sp>
          <p:nvSpPr>
            <p:cNvPr id="59" name="TextBox 58"/>
            <p:cNvSpPr txBox="1"/>
            <p:nvPr/>
          </p:nvSpPr>
          <p:spPr>
            <a:xfrm>
              <a:off x="3366350" y="5232421"/>
              <a:ext cx="2437626" cy="242819"/>
            </a:xfrm>
            <a:prstGeom prst="rect">
              <a:avLst/>
            </a:prstGeom>
            <a:solidFill>
              <a:srgbClr val="FFFFFF"/>
            </a:solidFill>
          </p:spPr>
          <p:txBody>
            <a:bodyPr wrap="square" rtlCol="0">
              <a:spAutoFit/>
            </a:bodyPr>
            <a:lstStyle/>
            <a:p>
              <a:pPr algn="ctr"/>
              <a:r>
                <a:rPr lang="en-US" dirty="0" err="1" smtClean="0"/>
                <a:t>Genomdaki</a:t>
              </a:r>
              <a:r>
                <a:rPr lang="en-US" dirty="0" smtClean="0"/>
                <a:t> </a:t>
              </a:r>
              <a:r>
                <a:rPr lang="en-US" dirty="0" err="1" smtClean="0"/>
                <a:t>Polimorfik</a:t>
              </a:r>
              <a:r>
                <a:rPr lang="en-US" dirty="0" smtClean="0"/>
                <a:t> </a:t>
              </a:r>
              <a:r>
                <a:rPr lang="en-US" dirty="0" err="1" smtClean="0"/>
                <a:t>Mikrosatelitler</a:t>
              </a:r>
              <a:endParaRPr lang="en-US" dirty="0"/>
            </a:p>
          </p:txBody>
        </p:sp>
        <p:sp>
          <p:nvSpPr>
            <p:cNvPr id="5" name="TextBox 4"/>
            <p:cNvSpPr txBox="1"/>
            <p:nvPr/>
          </p:nvSpPr>
          <p:spPr>
            <a:xfrm rot="16200000">
              <a:off x="2169264" y="3396971"/>
              <a:ext cx="2272303" cy="244920"/>
            </a:xfrm>
            <a:prstGeom prst="rect">
              <a:avLst/>
            </a:prstGeom>
            <a:solidFill>
              <a:srgbClr val="FFFFFF"/>
            </a:solidFill>
          </p:spPr>
          <p:txBody>
            <a:bodyPr wrap="square" rtlCol="0">
              <a:spAutoFit/>
            </a:bodyPr>
            <a:lstStyle/>
            <a:p>
              <a:pPr algn="ctr"/>
              <a:r>
                <a:rPr lang="en-US" dirty="0" err="1" smtClean="0"/>
                <a:t>Mikrosatelit</a:t>
              </a:r>
              <a:r>
                <a:rPr lang="en-US" dirty="0" smtClean="0"/>
                <a:t> </a:t>
              </a:r>
              <a:r>
                <a:rPr lang="en-US" dirty="0" err="1" smtClean="0"/>
                <a:t>Kopya</a:t>
              </a:r>
              <a:r>
                <a:rPr lang="en-US" dirty="0" smtClean="0"/>
                <a:t> </a:t>
              </a:r>
              <a:r>
                <a:rPr lang="en-US" dirty="0" err="1" smtClean="0"/>
                <a:t>Saysi</a:t>
              </a:r>
              <a:r>
                <a:rPr lang="en-US" dirty="0" smtClean="0"/>
                <a:t> </a:t>
              </a:r>
              <a:r>
                <a:rPr lang="en-US" dirty="0" err="1" smtClean="0"/>
                <a:t>Degisimi</a:t>
              </a:r>
              <a:endParaRPr lang="en-US" dirty="0"/>
            </a:p>
          </p:txBody>
        </p:sp>
        <p:sp>
          <p:nvSpPr>
            <p:cNvPr id="2" name="Rectangle 1"/>
            <p:cNvSpPr/>
            <p:nvPr/>
          </p:nvSpPr>
          <p:spPr>
            <a:xfrm>
              <a:off x="3627385" y="5008448"/>
              <a:ext cx="301686" cy="230832"/>
            </a:xfrm>
            <a:prstGeom prst="rect">
              <a:avLst/>
            </a:prstGeom>
            <a:solidFill>
              <a:srgbClr val="FFFFFF"/>
            </a:solidFill>
          </p:spPr>
          <p:txBody>
            <a:bodyPr wrap="none">
              <a:spAutoFit/>
            </a:bodyPr>
            <a:lstStyle/>
            <a:p>
              <a:r>
                <a:rPr lang="en-US" sz="900"/>
                <a:t>1K</a:t>
              </a:r>
            </a:p>
          </p:txBody>
        </p:sp>
        <p:sp>
          <p:nvSpPr>
            <p:cNvPr id="23" name="Rectangle 22"/>
            <p:cNvSpPr/>
            <p:nvPr/>
          </p:nvSpPr>
          <p:spPr>
            <a:xfrm>
              <a:off x="4011183" y="5008448"/>
              <a:ext cx="301686" cy="230832"/>
            </a:xfrm>
            <a:prstGeom prst="rect">
              <a:avLst/>
            </a:prstGeom>
            <a:solidFill>
              <a:srgbClr val="FFFFFF"/>
            </a:solidFill>
          </p:spPr>
          <p:txBody>
            <a:bodyPr wrap="none">
              <a:spAutoFit/>
            </a:bodyPr>
            <a:lstStyle/>
            <a:p>
              <a:r>
                <a:rPr lang="en-US" sz="900"/>
                <a:t>2K</a:t>
              </a:r>
            </a:p>
          </p:txBody>
        </p:sp>
        <p:sp>
          <p:nvSpPr>
            <p:cNvPr id="24" name="Rectangle 23"/>
            <p:cNvSpPr/>
            <p:nvPr/>
          </p:nvSpPr>
          <p:spPr>
            <a:xfrm>
              <a:off x="4283604" y="5008448"/>
              <a:ext cx="495257" cy="230832"/>
            </a:xfrm>
            <a:prstGeom prst="rect">
              <a:avLst/>
            </a:prstGeom>
            <a:solidFill>
              <a:srgbClr val="FFFFFF"/>
            </a:solidFill>
          </p:spPr>
          <p:txBody>
            <a:bodyPr wrap="square">
              <a:spAutoFit/>
            </a:bodyPr>
            <a:lstStyle/>
            <a:p>
              <a:pPr algn="ctr"/>
              <a:r>
                <a:rPr lang="en-US" sz="900"/>
                <a:t>3K</a:t>
              </a:r>
            </a:p>
          </p:txBody>
        </p:sp>
        <p:sp>
          <p:nvSpPr>
            <p:cNvPr id="25" name="Rectangle 24"/>
            <p:cNvSpPr/>
            <p:nvPr/>
          </p:nvSpPr>
          <p:spPr>
            <a:xfrm>
              <a:off x="4778860" y="5002520"/>
              <a:ext cx="301686" cy="230832"/>
            </a:xfrm>
            <a:prstGeom prst="rect">
              <a:avLst/>
            </a:prstGeom>
            <a:solidFill>
              <a:srgbClr val="FFFFFF"/>
            </a:solidFill>
          </p:spPr>
          <p:txBody>
            <a:bodyPr wrap="none">
              <a:spAutoFit/>
            </a:bodyPr>
            <a:lstStyle/>
            <a:p>
              <a:r>
                <a:rPr lang="en-US" sz="900"/>
                <a:t>4K</a:t>
              </a:r>
            </a:p>
          </p:txBody>
        </p:sp>
        <p:sp>
          <p:nvSpPr>
            <p:cNvPr id="26" name="Rectangle 25"/>
            <p:cNvSpPr/>
            <p:nvPr/>
          </p:nvSpPr>
          <p:spPr>
            <a:xfrm>
              <a:off x="5176358" y="5002520"/>
              <a:ext cx="301686" cy="230832"/>
            </a:xfrm>
            <a:prstGeom prst="rect">
              <a:avLst/>
            </a:prstGeom>
            <a:solidFill>
              <a:srgbClr val="FFFFFF"/>
            </a:solidFill>
          </p:spPr>
          <p:txBody>
            <a:bodyPr wrap="none">
              <a:spAutoFit/>
            </a:bodyPr>
            <a:lstStyle/>
            <a:p>
              <a:r>
                <a:rPr lang="en-US" sz="900"/>
                <a:t>5K</a:t>
              </a:r>
            </a:p>
          </p:txBody>
        </p:sp>
      </p:grpSp>
      <p:sp>
        <p:nvSpPr>
          <p:cNvPr id="27" name="TextBox 26"/>
          <p:cNvSpPr txBox="1"/>
          <p:nvPr/>
        </p:nvSpPr>
        <p:spPr>
          <a:xfrm>
            <a:off x="6295379" y="6434941"/>
            <a:ext cx="3186048" cy="300082"/>
          </a:xfrm>
          <a:prstGeom prst="rect">
            <a:avLst/>
          </a:prstGeom>
          <a:noFill/>
        </p:spPr>
        <p:txBody>
          <a:bodyPr wrap="square" rtlCol="0">
            <a:spAutoFit/>
          </a:bodyPr>
          <a:lstStyle/>
          <a:p>
            <a:r>
              <a:rPr lang="en-US" sz="1350" dirty="0">
                <a:solidFill>
                  <a:schemeClr val="bg1">
                    <a:lumMod val="50000"/>
                  </a:schemeClr>
                </a:solidFill>
              </a:rPr>
              <a:t>Voici, Kruetzen &amp; Bilgin Sonay in prep.</a:t>
            </a:r>
          </a:p>
        </p:txBody>
      </p:sp>
    </p:spTree>
    <p:extLst>
      <p:ext uri="{BB962C8B-B14F-4D97-AF65-F5344CB8AC3E}">
        <p14:creationId xmlns:p14="http://schemas.microsoft.com/office/powerpoint/2010/main" val="209182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1909846" y="376331"/>
            <a:ext cx="5738027" cy="857250"/>
          </a:xfrm>
        </p:spPr>
        <p:txBody>
          <a:bodyPr>
            <a:normAutofit fontScale="90000"/>
          </a:bodyPr>
          <a:lstStyle/>
          <a:p>
            <a:r>
              <a:rPr lang="en-US" b="1" dirty="0" err="1" smtClean="0">
                <a:solidFill>
                  <a:srgbClr val="E46C0A"/>
                </a:solidFill>
                <a:effectLst>
                  <a:outerShdw blurRad="50800" dist="76200" dir="2700000" algn="tl" rotWithShape="0">
                    <a:prstClr val="black">
                      <a:alpha val="40000"/>
                    </a:prstClr>
                  </a:outerShdw>
                </a:effectLst>
              </a:rPr>
              <a:t>Genc</a:t>
            </a:r>
            <a:r>
              <a:rPr lang="en-US" b="1" dirty="0" smtClean="0">
                <a:solidFill>
                  <a:srgbClr val="E46C0A"/>
                </a:solidFill>
                <a:effectLst>
                  <a:outerShdw blurRad="50800" dist="76200" dir="2700000" algn="tl" rotWithShape="0">
                    <a:prstClr val="black">
                      <a:alpha val="40000"/>
                    </a:prstClr>
                  </a:outerShdw>
                </a:effectLst>
              </a:rPr>
              <a:t> </a:t>
            </a:r>
            <a:r>
              <a:rPr lang="en-US" b="1" dirty="0" err="1" smtClean="0">
                <a:solidFill>
                  <a:srgbClr val="E46C0A"/>
                </a:solidFill>
                <a:effectLst>
                  <a:outerShdw blurRad="50800" dist="76200" dir="2700000" algn="tl" rotWithShape="0">
                    <a:prstClr val="black">
                      <a:alpha val="40000"/>
                    </a:prstClr>
                  </a:outerShdw>
                </a:effectLst>
              </a:rPr>
              <a:t>Nufuslarin</a:t>
            </a:r>
            <a:r>
              <a:rPr lang="en-US" b="1" dirty="0" smtClean="0">
                <a:solidFill>
                  <a:srgbClr val="E46C0A"/>
                </a:solidFill>
                <a:effectLst>
                  <a:outerShdw blurRad="50800" dist="76200" dir="2700000" algn="tl" rotWithShape="0">
                    <a:prstClr val="black">
                      <a:alpha val="40000"/>
                    </a:prstClr>
                  </a:outerShdw>
                </a:effectLst>
              </a:rPr>
              <a:t> </a:t>
            </a:r>
            <a:r>
              <a:rPr lang="en-US" b="1" dirty="0" err="1" smtClean="0">
                <a:solidFill>
                  <a:srgbClr val="E46C0A"/>
                </a:solidFill>
                <a:effectLst>
                  <a:outerShdw blurRad="50800" dist="76200" dir="2700000" algn="tl" rotWithShape="0">
                    <a:prstClr val="black">
                      <a:alpha val="40000"/>
                    </a:prstClr>
                  </a:outerShdw>
                </a:effectLst>
              </a:rPr>
              <a:t>Dagilimi</a:t>
            </a:r>
            <a:r>
              <a:rPr lang="en-US" b="1" dirty="0" smtClean="0">
                <a:solidFill>
                  <a:srgbClr val="E46C0A"/>
                </a:solidFill>
                <a:effectLst>
                  <a:outerShdw blurRad="50800" dist="76200" dir="2700000" algn="tl" rotWithShape="0">
                    <a:prstClr val="black">
                      <a:alpha val="40000"/>
                    </a:prstClr>
                  </a:outerShdw>
                </a:effectLst>
              </a:rPr>
              <a:t> </a:t>
            </a:r>
            <a:endParaRPr lang="en-US" b="1" dirty="0">
              <a:solidFill>
                <a:srgbClr val="E46C0A"/>
              </a:solidFill>
              <a:effectLst>
                <a:outerShdw blurRad="50800" dist="76200" dir="2700000" algn="tl" rotWithShape="0">
                  <a:prstClr val="black">
                    <a:alpha val="40000"/>
                  </a:prstClr>
                </a:outerShdw>
              </a:effectLst>
            </a:endParaRPr>
          </a:p>
        </p:txBody>
      </p:sp>
      <p:grpSp>
        <p:nvGrpSpPr>
          <p:cNvPr id="3" name="Group 2"/>
          <p:cNvGrpSpPr/>
          <p:nvPr/>
        </p:nvGrpSpPr>
        <p:grpSpPr>
          <a:xfrm>
            <a:off x="2699322" y="1233581"/>
            <a:ext cx="4948552" cy="5230812"/>
            <a:chOff x="3182956" y="2036219"/>
            <a:chExt cx="3281593" cy="3439021"/>
          </a:xfrm>
        </p:grpSpPr>
        <p:pic>
          <p:nvPicPr>
            <p:cNvPr id="7" name="Picture 6"/>
            <p:cNvPicPr>
              <a:picLocks noChangeAspect="1"/>
            </p:cNvPicPr>
            <p:nvPr/>
          </p:nvPicPr>
          <p:blipFill>
            <a:blip r:embed="rId3"/>
            <a:stretch>
              <a:fillRect/>
            </a:stretch>
          </p:blipFill>
          <p:spPr>
            <a:xfrm>
              <a:off x="3344971" y="2036219"/>
              <a:ext cx="3119578" cy="3119578"/>
            </a:xfrm>
            <a:prstGeom prst="rect">
              <a:avLst/>
            </a:prstGeom>
          </p:spPr>
        </p:pic>
        <p:sp>
          <p:nvSpPr>
            <p:cNvPr id="59" name="TextBox 58"/>
            <p:cNvSpPr txBox="1"/>
            <p:nvPr/>
          </p:nvSpPr>
          <p:spPr>
            <a:xfrm>
              <a:off x="3366350" y="5232421"/>
              <a:ext cx="2437626" cy="242819"/>
            </a:xfrm>
            <a:prstGeom prst="rect">
              <a:avLst/>
            </a:prstGeom>
            <a:solidFill>
              <a:srgbClr val="FFFFFF"/>
            </a:solidFill>
          </p:spPr>
          <p:txBody>
            <a:bodyPr wrap="square" rtlCol="0">
              <a:spAutoFit/>
            </a:bodyPr>
            <a:lstStyle/>
            <a:p>
              <a:pPr algn="ctr"/>
              <a:r>
                <a:rPr lang="en-US" dirty="0" err="1" smtClean="0"/>
                <a:t>Genomdaki</a:t>
              </a:r>
              <a:r>
                <a:rPr lang="en-US" dirty="0" smtClean="0"/>
                <a:t> </a:t>
              </a:r>
              <a:r>
                <a:rPr lang="en-US" dirty="0" err="1" smtClean="0"/>
                <a:t>Polimorfik</a:t>
              </a:r>
              <a:r>
                <a:rPr lang="en-US" dirty="0" smtClean="0"/>
                <a:t> </a:t>
              </a:r>
              <a:r>
                <a:rPr lang="en-US" dirty="0" err="1" smtClean="0"/>
                <a:t>Mikrosatelitler</a:t>
              </a:r>
              <a:endParaRPr lang="en-US" dirty="0"/>
            </a:p>
          </p:txBody>
        </p:sp>
        <p:sp>
          <p:nvSpPr>
            <p:cNvPr id="5" name="TextBox 4"/>
            <p:cNvSpPr txBox="1"/>
            <p:nvPr/>
          </p:nvSpPr>
          <p:spPr>
            <a:xfrm rot="16200000">
              <a:off x="2169264" y="3396971"/>
              <a:ext cx="2272303" cy="244920"/>
            </a:xfrm>
            <a:prstGeom prst="rect">
              <a:avLst/>
            </a:prstGeom>
            <a:solidFill>
              <a:srgbClr val="FFFFFF"/>
            </a:solidFill>
          </p:spPr>
          <p:txBody>
            <a:bodyPr wrap="square" rtlCol="0">
              <a:spAutoFit/>
            </a:bodyPr>
            <a:lstStyle/>
            <a:p>
              <a:pPr algn="ctr"/>
              <a:r>
                <a:rPr lang="en-US" dirty="0" err="1" smtClean="0"/>
                <a:t>Mikrosatelit</a:t>
              </a:r>
              <a:r>
                <a:rPr lang="en-US" dirty="0" smtClean="0"/>
                <a:t> </a:t>
              </a:r>
              <a:r>
                <a:rPr lang="en-US" dirty="0" err="1" smtClean="0"/>
                <a:t>Kopya</a:t>
              </a:r>
              <a:r>
                <a:rPr lang="en-US" dirty="0" smtClean="0"/>
                <a:t> </a:t>
              </a:r>
              <a:r>
                <a:rPr lang="en-US" dirty="0" err="1" smtClean="0"/>
                <a:t>Saysi</a:t>
              </a:r>
              <a:r>
                <a:rPr lang="en-US" dirty="0" smtClean="0"/>
                <a:t> </a:t>
              </a:r>
              <a:r>
                <a:rPr lang="en-US" dirty="0" err="1" smtClean="0"/>
                <a:t>Degisimi</a:t>
              </a:r>
              <a:endParaRPr lang="en-US" dirty="0"/>
            </a:p>
          </p:txBody>
        </p:sp>
        <p:sp>
          <p:nvSpPr>
            <p:cNvPr id="61" name="Oval 60"/>
            <p:cNvSpPr/>
            <p:nvPr/>
          </p:nvSpPr>
          <p:spPr>
            <a:xfrm rot="20659180">
              <a:off x="4228089" y="3566898"/>
              <a:ext cx="906764" cy="419422"/>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Oval 5"/>
            <p:cNvSpPr/>
            <p:nvPr/>
          </p:nvSpPr>
          <p:spPr>
            <a:xfrm rot="20536582">
              <a:off x="4424495" y="4066087"/>
              <a:ext cx="873688" cy="327545"/>
            </a:xfrm>
            <a:prstGeom prst="ellipse">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2" name="Oval 61"/>
            <p:cNvSpPr/>
            <p:nvPr/>
          </p:nvSpPr>
          <p:spPr>
            <a:xfrm rot="2047531" flipH="1">
              <a:off x="5002384" y="3407590"/>
              <a:ext cx="513380" cy="141981"/>
            </a:xfrm>
            <a:prstGeom prst="ellipse">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rot="20510263">
              <a:off x="4395429" y="4223974"/>
              <a:ext cx="1730744" cy="300082"/>
            </a:xfrm>
            <a:prstGeom prst="rect">
              <a:avLst/>
            </a:prstGeom>
            <a:noFill/>
          </p:spPr>
          <p:txBody>
            <a:bodyPr wrap="square" rtlCol="0">
              <a:spAutoFit/>
            </a:bodyPr>
            <a:lstStyle/>
            <a:p>
              <a:r>
                <a:rPr lang="en-US" sz="1350" dirty="0"/>
                <a:t>North Sumatra</a:t>
              </a:r>
            </a:p>
          </p:txBody>
        </p:sp>
        <p:pic>
          <p:nvPicPr>
            <p:cNvPr id="63" name="Picture 62" descr="Screenshot 2015-05-09 16.31.57.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44970" y="2105256"/>
              <a:ext cx="2438586" cy="1146661"/>
            </a:xfrm>
            <a:prstGeom prst="rect">
              <a:avLst/>
            </a:prstGeom>
          </p:spPr>
        </p:pic>
        <p:cxnSp>
          <p:nvCxnSpPr>
            <p:cNvPr id="10" name="Curved Connector 9"/>
            <p:cNvCxnSpPr/>
            <p:nvPr/>
          </p:nvCxnSpPr>
          <p:spPr>
            <a:xfrm rot="5400000" flipH="1" flipV="1">
              <a:off x="4925707" y="2773289"/>
              <a:ext cx="1254882" cy="245640"/>
            </a:xfrm>
            <a:prstGeom prst="curvedConnector3">
              <a:avLst>
                <a:gd name="adj1" fmla="val 50000"/>
              </a:avLst>
            </a:prstGeom>
            <a:ln>
              <a:solidFill>
                <a:srgbClr val="5BDDF8"/>
              </a:solidFill>
              <a:tailEnd type="arrow"/>
            </a:ln>
          </p:spPr>
          <p:style>
            <a:lnRef idx="2">
              <a:schemeClr val="accent5"/>
            </a:lnRef>
            <a:fillRef idx="0">
              <a:schemeClr val="accent5"/>
            </a:fillRef>
            <a:effectRef idx="1">
              <a:schemeClr val="accent5"/>
            </a:effectRef>
            <a:fontRef idx="minor">
              <a:schemeClr val="tx1"/>
            </a:fontRef>
          </p:style>
        </p:cxnSp>
        <p:cxnSp>
          <p:nvCxnSpPr>
            <p:cNvPr id="15" name="Curved Connector 14"/>
            <p:cNvCxnSpPr/>
            <p:nvPr/>
          </p:nvCxnSpPr>
          <p:spPr>
            <a:xfrm rot="5400000" flipH="1" flipV="1">
              <a:off x="4853940" y="2798585"/>
              <a:ext cx="1327990" cy="169233"/>
            </a:xfrm>
            <a:prstGeom prst="curvedConnector3">
              <a:avLst>
                <a:gd name="adj1" fmla="val 50000"/>
              </a:avLst>
            </a:prstGeom>
            <a:ln>
              <a:solidFill>
                <a:srgbClr val="CF75B0"/>
              </a:solidFill>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208038" y="3641496"/>
              <a:ext cx="706908" cy="507831"/>
            </a:xfrm>
            <a:prstGeom prst="rect">
              <a:avLst/>
            </a:prstGeom>
            <a:noFill/>
          </p:spPr>
          <p:txBody>
            <a:bodyPr wrap="square" rtlCol="0">
              <a:spAutoFit/>
            </a:bodyPr>
            <a:lstStyle/>
            <a:p>
              <a:r>
                <a:rPr lang="en-US" sz="1350"/>
                <a:t>East Borneo</a:t>
              </a:r>
            </a:p>
          </p:txBody>
        </p:sp>
        <p:cxnSp>
          <p:nvCxnSpPr>
            <p:cNvPr id="74" name="Curved Connector 73"/>
            <p:cNvCxnSpPr>
              <a:stCxn id="6" idx="2"/>
            </p:cNvCxnSpPr>
            <p:nvPr/>
          </p:nvCxnSpPr>
          <p:spPr>
            <a:xfrm rot="10800000">
              <a:off x="3600427" y="2547397"/>
              <a:ext cx="844802" cy="1815449"/>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3627385" y="5008448"/>
              <a:ext cx="301686" cy="230832"/>
            </a:xfrm>
            <a:prstGeom prst="rect">
              <a:avLst/>
            </a:prstGeom>
            <a:solidFill>
              <a:srgbClr val="FFFFFF"/>
            </a:solidFill>
          </p:spPr>
          <p:txBody>
            <a:bodyPr wrap="none">
              <a:spAutoFit/>
            </a:bodyPr>
            <a:lstStyle/>
            <a:p>
              <a:r>
                <a:rPr lang="en-US" sz="900"/>
                <a:t>1K</a:t>
              </a:r>
            </a:p>
          </p:txBody>
        </p:sp>
        <p:sp>
          <p:nvSpPr>
            <p:cNvPr id="23" name="Rectangle 22"/>
            <p:cNvSpPr/>
            <p:nvPr/>
          </p:nvSpPr>
          <p:spPr>
            <a:xfrm>
              <a:off x="4011183" y="5008448"/>
              <a:ext cx="301686" cy="230832"/>
            </a:xfrm>
            <a:prstGeom prst="rect">
              <a:avLst/>
            </a:prstGeom>
            <a:solidFill>
              <a:srgbClr val="FFFFFF"/>
            </a:solidFill>
          </p:spPr>
          <p:txBody>
            <a:bodyPr wrap="none">
              <a:spAutoFit/>
            </a:bodyPr>
            <a:lstStyle/>
            <a:p>
              <a:r>
                <a:rPr lang="en-US" sz="900"/>
                <a:t>2K</a:t>
              </a:r>
            </a:p>
          </p:txBody>
        </p:sp>
        <p:sp>
          <p:nvSpPr>
            <p:cNvPr id="24" name="Rectangle 23"/>
            <p:cNvSpPr/>
            <p:nvPr/>
          </p:nvSpPr>
          <p:spPr>
            <a:xfrm>
              <a:off x="4283604" y="5008448"/>
              <a:ext cx="495257" cy="230832"/>
            </a:xfrm>
            <a:prstGeom prst="rect">
              <a:avLst/>
            </a:prstGeom>
            <a:solidFill>
              <a:srgbClr val="FFFFFF"/>
            </a:solidFill>
          </p:spPr>
          <p:txBody>
            <a:bodyPr wrap="square">
              <a:spAutoFit/>
            </a:bodyPr>
            <a:lstStyle/>
            <a:p>
              <a:pPr algn="ctr"/>
              <a:r>
                <a:rPr lang="en-US" sz="900"/>
                <a:t>3K</a:t>
              </a:r>
            </a:p>
          </p:txBody>
        </p:sp>
        <p:sp>
          <p:nvSpPr>
            <p:cNvPr id="25" name="Rectangle 24"/>
            <p:cNvSpPr/>
            <p:nvPr/>
          </p:nvSpPr>
          <p:spPr>
            <a:xfrm>
              <a:off x="4778860" y="5002520"/>
              <a:ext cx="301686" cy="230832"/>
            </a:xfrm>
            <a:prstGeom prst="rect">
              <a:avLst/>
            </a:prstGeom>
            <a:solidFill>
              <a:srgbClr val="FFFFFF"/>
            </a:solidFill>
          </p:spPr>
          <p:txBody>
            <a:bodyPr wrap="none">
              <a:spAutoFit/>
            </a:bodyPr>
            <a:lstStyle/>
            <a:p>
              <a:r>
                <a:rPr lang="en-US" sz="900"/>
                <a:t>4K</a:t>
              </a:r>
            </a:p>
          </p:txBody>
        </p:sp>
        <p:sp>
          <p:nvSpPr>
            <p:cNvPr id="26" name="Rectangle 25"/>
            <p:cNvSpPr/>
            <p:nvPr/>
          </p:nvSpPr>
          <p:spPr>
            <a:xfrm>
              <a:off x="5176358" y="5002520"/>
              <a:ext cx="301686" cy="230832"/>
            </a:xfrm>
            <a:prstGeom prst="rect">
              <a:avLst/>
            </a:prstGeom>
            <a:solidFill>
              <a:srgbClr val="FFFFFF"/>
            </a:solidFill>
          </p:spPr>
          <p:txBody>
            <a:bodyPr wrap="none">
              <a:spAutoFit/>
            </a:bodyPr>
            <a:lstStyle/>
            <a:p>
              <a:r>
                <a:rPr lang="en-US" sz="900"/>
                <a:t>5K</a:t>
              </a:r>
            </a:p>
          </p:txBody>
        </p:sp>
        <p:cxnSp>
          <p:nvCxnSpPr>
            <p:cNvPr id="28" name="Curved Connector 27"/>
            <p:cNvCxnSpPr/>
            <p:nvPr/>
          </p:nvCxnSpPr>
          <p:spPr>
            <a:xfrm rot="5400000" flipH="1" flipV="1">
              <a:off x="5036423" y="2981070"/>
              <a:ext cx="963021" cy="169232"/>
            </a:xfrm>
            <a:prstGeom prst="curvedConnector3">
              <a:avLst>
                <a:gd name="adj1" fmla="val 50000"/>
              </a:avLst>
            </a:prstGeom>
            <a:ln>
              <a:solidFill>
                <a:srgbClr val="821C1A"/>
              </a:solidFill>
              <a:tailEnd type="arrow"/>
            </a:ln>
          </p:spPr>
          <p:style>
            <a:lnRef idx="2">
              <a:schemeClr val="accent2"/>
            </a:lnRef>
            <a:fillRef idx="0">
              <a:schemeClr val="accent2"/>
            </a:fillRef>
            <a:effectRef idx="1">
              <a:schemeClr val="accent2"/>
            </a:effectRef>
            <a:fontRef idx="minor">
              <a:schemeClr val="tx1"/>
            </a:fontRef>
          </p:style>
        </p:cxnSp>
        <p:cxnSp>
          <p:nvCxnSpPr>
            <p:cNvPr id="32" name="Curved Connector 31"/>
            <p:cNvCxnSpPr/>
            <p:nvPr/>
          </p:nvCxnSpPr>
          <p:spPr>
            <a:xfrm rot="5400000" flipH="1" flipV="1">
              <a:off x="4525412" y="2985948"/>
              <a:ext cx="865102" cy="257394"/>
            </a:xfrm>
            <a:prstGeom prst="curvedConnector3">
              <a:avLst>
                <a:gd name="adj1" fmla="val 50000"/>
              </a:avLst>
            </a:prstGeom>
            <a:ln>
              <a:solidFill>
                <a:srgbClr val="6B2BE0"/>
              </a:solidFill>
              <a:tailEnd type="arrow"/>
            </a:ln>
          </p:spPr>
          <p:style>
            <a:lnRef idx="2">
              <a:schemeClr val="accent4"/>
            </a:lnRef>
            <a:fillRef idx="0">
              <a:schemeClr val="accent4"/>
            </a:fillRef>
            <a:effectRef idx="1">
              <a:schemeClr val="accent4"/>
            </a:effectRef>
            <a:fontRef idx="minor">
              <a:schemeClr val="tx1"/>
            </a:fontRef>
          </p:style>
        </p:cxnSp>
        <p:cxnSp>
          <p:nvCxnSpPr>
            <p:cNvPr id="35" name="Curved Connector 34"/>
            <p:cNvCxnSpPr/>
            <p:nvPr/>
          </p:nvCxnSpPr>
          <p:spPr>
            <a:xfrm rot="5400000" flipH="1" flipV="1">
              <a:off x="4684827" y="3055665"/>
              <a:ext cx="635969" cy="347094"/>
            </a:xfrm>
            <a:prstGeom prst="curvedConnector3">
              <a:avLst>
                <a:gd name="adj1" fmla="val 50000"/>
              </a:avLst>
            </a:prstGeom>
            <a:ln>
              <a:solidFill>
                <a:srgbClr val="C62DA2"/>
              </a:solidFill>
              <a:tailEnd type="arrow"/>
            </a:ln>
          </p:spPr>
          <p:style>
            <a:lnRef idx="2">
              <a:schemeClr val="accent6"/>
            </a:lnRef>
            <a:fillRef idx="0">
              <a:schemeClr val="accent6"/>
            </a:fillRef>
            <a:effectRef idx="1">
              <a:schemeClr val="accent6"/>
            </a:effectRef>
            <a:fontRef idx="minor">
              <a:schemeClr val="tx1"/>
            </a:fontRef>
          </p:style>
        </p:cxnSp>
        <p:sp>
          <p:nvSpPr>
            <p:cNvPr id="71" name="TextBox 70"/>
            <p:cNvSpPr txBox="1"/>
            <p:nvPr/>
          </p:nvSpPr>
          <p:spPr>
            <a:xfrm rot="20215124">
              <a:off x="3886782" y="3227857"/>
              <a:ext cx="1730744" cy="300082"/>
            </a:xfrm>
            <a:prstGeom prst="rect">
              <a:avLst/>
            </a:prstGeom>
            <a:noFill/>
          </p:spPr>
          <p:txBody>
            <a:bodyPr wrap="square" rtlCol="0">
              <a:spAutoFit/>
            </a:bodyPr>
            <a:lstStyle/>
            <a:p>
              <a:r>
                <a:rPr lang="en-US" sz="1350" dirty="0"/>
                <a:t>Central Borneo</a:t>
              </a:r>
            </a:p>
          </p:txBody>
        </p:sp>
      </p:grpSp>
      <p:sp>
        <p:nvSpPr>
          <p:cNvPr id="27" name="TextBox 26"/>
          <p:cNvSpPr txBox="1"/>
          <p:nvPr/>
        </p:nvSpPr>
        <p:spPr>
          <a:xfrm>
            <a:off x="6295379" y="6434941"/>
            <a:ext cx="3186048" cy="300082"/>
          </a:xfrm>
          <a:prstGeom prst="rect">
            <a:avLst/>
          </a:prstGeom>
          <a:noFill/>
        </p:spPr>
        <p:txBody>
          <a:bodyPr wrap="square" rtlCol="0">
            <a:spAutoFit/>
          </a:bodyPr>
          <a:lstStyle/>
          <a:p>
            <a:r>
              <a:rPr lang="en-US" sz="1350" dirty="0">
                <a:solidFill>
                  <a:schemeClr val="bg1">
                    <a:lumMod val="50000"/>
                  </a:schemeClr>
                </a:solidFill>
              </a:rPr>
              <a:t>Voici, Kruetzen &amp; Bilgin Sonay in prep.</a:t>
            </a:r>
          </a:p>
        </p:txBody>
      </p:sp>
    </p:spTree>
    <p:extLst>
      <p:ext uri="{BB962C8B-B14F-4D97-AF65-F5344CB8AC3E}">
        <p14:creationId xmlns:p14="http://schemas.microsoft.com/office/powerpoint/2010/main" val="162224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1909846" y="376331"/>
            <a:ext cx="5738027" cy="857250"/>
          </a:xfrm>
        </p:spPr>
        <p:txBody>
          <a:bodyPr>
            <a:normAutofit fontScale="90000"/>
          </a:bodyPr>
          <a:lstStyle/>
          <a:p>
            <a:r>
              <a:rPr lang="en-US" b="1" dirty="0" err="1" smtClean="0">
                <a:solidFill>
                  <a:srgbClr val="E46C0A"/>
                </a:solidFill>
                <a:effectLst>
                  <a:outerShdw blurRad="50800" dist="76200" dir="2700000" algn="tl" rotWithShape="0">
                    <a:prstClr val="black">
                      <a:alpha val="40000"/>
                    </a:prstClr>
                  </a:outerShdw>
                </a:effectLst>
              </a:rPr>
              <a:t>Genc</a:t>
            </a:r>
            <a:r>
              <a:rPr lang="en-US" b="1" dirty="0" smtClean="0">
                <a:solidFill>
                  <a:srgbClr val="E46C0A"/>
                </a:solidFill>
                <a:effectLst>
                  <a:outerShdw blurRad="50800" dist="76200" dir="2700000" algn="tl" rotWithShape="0">
                    <a:prstClr val="black">
                      <a:alpha val="40000"/>
                    </a:prstClr>
                  </a:outerShdw>
                </a:effectLst>
              </a:rPr>
              <a:t> </a:t>
            </a:r>
            <a:r>
              <a:rPr lang="en-US" b="1" dirty="0" err="1" smtClean="0">
                <a:solidFill>
                  <a:srgbClr val="E46C0A"/>
                </a:solidFill>
                <a:effectLst>
                  <a:outerShdw blurRad="50800" dist="76200" dir="2700000" algn="tl" rotWithShape="0">
                    <a:prstClr val="black">
                      <a:alpha val="40000"/>
                    </a:prstClr>
                  </a:outerShdw>
                </a:effectLst>
              </a:rPr>
              <a:t>Nufuslarin</a:t>
            </a:r>
            <a:r>
              <a:rPr lang="en-US" b="1" dirty="0" smtClean="0">
                <a:solidFill>
                  <a:srgbClr val="E46C0A"/>
                </a:solidFill>
                <a:effectLst>
                  <a:outerShdw blurRad="50800" dist="76200" dir="2700000" algn="tl" rotWithShape="0">
                    <a:prstClr val="black">
                      <a:alpha val="40000"/>
                    </a:prstClr>
                  </a:outerShdw>
                </a:effectLst>
              </a:rPr>
              <a:t> </a:t>
            </a:r>
            <a:r>
              <a:rPr lang="en-US" b="1" dirty="0" err="1" smtClean="0">
                <a:solidFill>
                  <a:srgbClr val="E46C0A"/>
                </a:solidFill>
                <a:effectLst>
                  <a:outerShdw blurRad="50800" dist="76200" dir="2700000" algn="tl" rotWithShape="0">
                    <a:prstClr val="black">
                      <a:alpha val="40000"/>
                    </a:prstClr>
                  </a:outerShdw>
                </a:effectLst>
              </a:rPr>
              <a:t>Dagilimi</a:t>
            </a:r>
            <a:r>
              <a:rPr lang="en-US" b="1" dirty="0" smtClean="0">
                <a:solidFill>
                  <a:srgbClr val="E46C0A"/>
                </a:solidFill>
                <a:effectLst>
                  <a:outerShdw blurRad="50800" dist="76200" dir="2700000" algn="tl" rotWithShape="0">
                    <a:prstClr val="black">
                      <a:alpha val="40000"/>
                    </a:prstClr>
                  </a:outerShdw>
                </a:effectLst>
              </a:rPr>
              <a:t> </a:t>
            </a:r>
            <a:endParaRPr lang="en-US" b="1" dirty="0">
              <a:solidFill>
                <a:srgbClr val="E46C0A"/>
              </a:solidFill>
              <a:effectLst>
                <a:outerShdw blurRad="50800" dist="76200" dir="2700000" algn="tl" rotWithShape="0">
                  <a:prstClr val="black">
                    <a:alpha val="40000"/>
                  </a:prstClr>
                </a:outerShdw>
              </a:effectLst>
            </a:endParaRPr>
          </a:p>
        </p:txBody>
      </p:sp>
      <p:grpSp>
        <p:nvGrpSpPr>
          <p:cNvPr id="3" name="Group 2"/>
          <p:cNvGrpSpPr/>
          <p:nvPr/>
        </p:nvGrpSpPr>
        <p:grpSpPr>
          <a:xfrm>
            <a:off x="2699322" y="1233581"/>
            <a:ext cx="4948552" cy="5230812"/>
            <a:chOff x="3182956" y="2036219"/>
            <a:chExt cx="3281593" cy="3439021"/>
          </a:xfrm>
        </p:grpSpPr>
        <p:pic>
          <p:nvPicPr>
            <p:cNvPr id="7" name="Picture 6"/>
            <p:cNvPicPr>
              <a:picLocks noChangeAspect="1"/>
            </p:cNvPicPr>
            <p:nvPr/>
          </p:nvPicPr>
          <p:blipFill>
            <a:blip r:embed="rId3"/>
            <a:stretch>
              <a:fillRect/>
            </a:stretch>
          </p:blipFill>
          <p:spPr>
            <a:xfrm>
              <a:off x="3344971" y="2036219"/>
              <a:ext cx="3119578" cy="3119578"/>
            </a:xfrm>
            <a:prstGeom prst="rect">
              <a:avLst/>
            </a:prstGeom>
          </p:spPr>
        </p:pic>
        <p:sp>
          <p:nvSpPr>
            <p:cNvPr id="59" name="TextBox 58"/>
            <p:cNvSpPr txBox="1"/>
            <p:nvPr/>
          </p:nvSpPr>
          <p:spPr>
            <a:xfrm>
              <a:off x="3366350" y="5232421"/>
              <a:ext cx="2437626" cy="242819"/>
            </a:xfrm>
            <a:prstGeom prst="rect">
              <a:avLst/>
            </a:prstGeom>
            <a:solidFill>
              <a:srgbClr val="FFFFFF"/>
            </a:solidFill>
          </p:spPr>
          <p:txBody>
            <a:bodyPr wrap="square" rtlCol="0">
              <a:spAutoFit/>
            </a:bodyPr>
            <a:lstStyle/>
            <a:p>
              <a:pPr algn="ctr"/>
              <a:r>
                <a:rPr lang="en-US" dirty="0" err="1" smtClean="0"/>
                <a:t>Genomdaki</a:t>
              </a:r>
              <a:r>
                <a:rPr lang="en-US" dirty="0" smtClean="0"/>
                <a:t> </a:t>
              </a:r>
              <a:r>
                <a:rPr lang="en-US" dirty="0" err="1" smtClean="0"/>
                <a:t>Polimorfik</a:t>
              </a:r>
              <a:r>
                <a:rPr lang="en-US" dirty="0" smtClean="0"/>
                <a:t> </a:t>
              </a:r>
              <a:r>
                <a:rPr lang="en-US" dirty="0" err="1" smtClean="0"/>
                <a:t>Mikrosatelitler</a:t>
              </a:r>
              <a:endParaRPr lang="en-US" dirty="0"/>
            </a:p>
          </p:txBody>
        </p:sp>
        <p:sp>
          <p:nvSpPr>
            <p:cNvPr id="5" name="TextBox 4"/>
            <p:cNvSpPr txBox="1"/>
            <p:nvPr/>
          </p:nvSpPr>
          <p:spPr>
            <a:xfrm rot="16200000">
              <a:off x="2169264" y="3396971"/>
              <a:ext cx="2272303" cy="244920"/>
            </a:xfrm>
            <a:prstGeom prst="rect">
              <a:avLst/>
            </a:prstGeom>
            <a:solidFill>
              <a:srgbClr val="FFFFFF"/>
            </a:solidFill>
          </p:spPr>
          <p:txBody>
            <a:bodyPr wrap="square" rtlCol="0">
              <a:spAutoFit/>
            </a:bodyPr>
            <a:lstStyle/>
            <a:p>
              <a:pPr algn="ctr"/>
              <a:r>
                <a:rPr lang="en-US" dirty="0" err="1" smtClean="0"/>
                <a:t>Mikrosatelit</a:t>
              </a:r>
              <a:r>
                <a:rPr lang="en-US" dirty="0" smtClean="0"/>
                <a:t> </a:t>
              </a:r>
              <a:r>
                <a:rPr lang="en-US" dirty="0" err="1" smtClean="0"/>
                <a:t>Kopya</a:t>
              </a:r>
              <a:r>
                <a:rPr lang="en-US" dirty="0" smtClean="0"/>
                <a:t> </a:t>
              </a:r>
              <a:r>
                <a:rPr lang="en-US" dirty="0" err="1" smtClean="0"/>
                <a:t>Saysi</a:t>
              </a:r>
              <a:r>
                <a:rPr lang="en-US" dirty="0" smtClean="0"/>
                <a:t> </a:t>
              </a:r>
              <a:r>
                <a:rPr lang="en-US" dirty="0" err="1" smtClean="0"/>
                <a:t>Degisimi</a:t>
              </a:r>
              <a:endParaRPr lang="en-US" dirty="0"/>
            </a:p>
          </p:txBody>
        </p:sp>
        <p:sp>
          <p:nvSpPr>
            <p:cNvPr id="61" name="Oval 60"/>
            <p:cNvSpPr/>
            <p:nvPr/>
          </p:nvSpPr>
          <p:spPr>
            <a:xfrm rot="20659180">
              <a:off x="4228089" y="3566898"/>
              <a:ext cx="906764" cy="419422"/>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Oval 5"/>
            <p:cNvSpPr/>
            <p:nvPr/>
          </p:nvSpPr>
          <p:spPr>
            <a:xfrm rot="20536582">
              <a:off x="4424495" y="4066087"/>
              <a:ext cx="873688" cy="327545"/>
            </a:xfrm>
            <a:prstGeom prst="ellipse">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2" name="Oval 61"/>
            <p:cNvSpPr/>
            <p:nvPr/>
          </p:nvSpPr>
          <p:spPr>
            <a:xfrm rot="2047531" flipH="1">
              <a:off x="5002384" y="3407590"/>
              <a:ext cx="513380" cy="141981"/>
            </a:xfrm>
            <a:prstGeom prst="ellipse">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rot="20510263">
              <a:off x="4395429" y="4223974"/>
              <a:ext cx="1730744" cy="300082"/>
            </a:xfrm>
            <a:prstGeom prst="rect">
              <a:avLst/>
            </a:prstGeom>
            <a:noFill/>
          </p:spPr>
          <p:txBody>
            <a:bodyPr wrap="square" rtlCol="0">
              <a:spAutoFit/>
            </a:bodyPr>
            <a:lstStyle/>
            <a:p>
              <a:r>
                <a:rPr lang="en-US" sz="1350" dirty="0"/>
                <a:t>North Sumatra</a:t>
              </a:r>
            </a:p>
          </p:txBody>
        </p:sp>
        <p:pic>
          <p:nvPicPr>
            <p:cNvPr id="63" name="Picture 62" descr="Screenshot 2015-05-09 16.31.57.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44970" y="2105256"/>
              <a:ext cx="2438586" cy="1146661"/>
            </a:xfrm>
            <a:prstGeom prst="rect">
              <a:avLst/>
            </a:prstGeom>
          </p:spPr>
        </p:pic>
        <p:sp>
          <p:nvSpPr>
            <p:cNvPr id="72" name="TextBox 71"/>
            <p:cNvSpPr txBox="1"/>
            <p:nvPr/>
          </p:nvSpPr>
          <p:spPr>
            <a:xfrm>
              <a:off x="5208038" y="3641496"/>
              <a:ext cx="706908" cy="507831"/>
            </a:xfrm>
            <a:prstGeom prst="rect">
              <a:avLst/>
            </a:prstGeom>
            <a:noFill/>
          </p:spPr>
          <p:txBody>
            <a:bodyPr wrap="square" rtlCol="0">
              <a:spAutoFit/>
            </a:bodyPr>
            <a:lstStyle/>
            <a:p>
              <a:r>
                <a:rPr lang="en-US" sz="1350"/>
                <a:t>East Borneo</a:t>
              </a:r>
            </a:p>
          </p:txBody>
        </p:sp>
        <p:sp>
          <p:nvSpPr>
            <p:cNvPr id="2" name="Rectangle 1"/>
            <p:cNvSpPr/>
            <p:nvPr/>
          </p:nvSpPr>
          <p:spPr>
            <a:xfrm>
              <a:off x="3627385" y="5008448"/>
              <a:ext cx="301686" cy="230832"/>
            </a:xfrm>
            <a:prstGeom prst="rect">
              <a:avLst/>
            </a:prstGeom>
            <a:solidFill>
              <a:srgbClr val="FFFFFF"/>
            </a:solidFill>
          </p:spPr>
          <p:txBody>
            <a:bodyPr wrap="none">
              <a:spAutoFit/>
            </a:bodyPr>
            <a:lstStyle/>
            <a:p>
              <a:r>
                <a:rPr lang="en-US" sz="900"/>
                <a:t>1K</a:t>
              </a:r>
            </a:p>
          </p:txBody>
        </p:sp>
        <p:sp>
          <p:nvSpPr>
            <p:cNvPr id="23" name="Rectangle 22"/>
            <p:cNvSpPr/>
            <p:nvPr/>
          </p:nvSpPr>
          <p:spPr>
            <a:xfrm>
              <a:off x="4011183" y="5008448"/>
              <a:ext cx="301686" cy="230832"/>
            </a:xfrm>
            <a:prstGeom prst="rect">
              <a:avLst/>
            </a:prstGeom>
            <a:solidFill>
              <a:srgbClr val="FFFFFF"/>
            </a:solidFill>
          </p:spPr>
          <p:txBody>
            <a:bodyPr wrap="none">
              <a:spAutoFit/>
            </a:bodyPr>
            <a:lstStyle/>
            <a:p>
              <a:r>
                <a:rPr lang="en-US" sz="900"/>
                <a:t>2K</a:t>
              </a:r>
            </a:p>
          </p:txBody>
        </p:sp>
        <p:sp>
          <p:nvSpPr>
            <p:cNvPr id="24" name="Rectangle 23"/>
            <p:cNvSpPr/>
            <p:nvPr/>
          </p:nvSpPr>
          <p:spPr>
            <a:xfrm>
              <a:off x="4283604" y="5008448"/>
              <a:ext cx="495257" cy="230832"/>
            </a:xfrm>
            <a:prstGeom prst="rect">
              <a:avLst/>
            </a:prstGeom>
            <a:solidFill>
              <a:srgbClr val="FFFFFF"/>
            </a:solidFill>
          </p:spPr>
          <p:txBody>
            <a:bodyPr wrap="square">
              <a:spAutoFit/>
            </a:bodyPr>
            <a:lstStyle/>
            <a:p>
              <a:pPr algn="ctr"/>
              <a:r>
                <a:rPr lang="en-US" sz="900"/>
                <a:t>3K</a:t>
              </a:r>
            </a:p>
          </p:txBody>
        </p:sp>
        <p:sp>
          <p:nvSpPr>
            <p:cNvPr id="25" name="Rectangle 24"/>
            <p:cNvSpPr/>
            <p:nvPr/>
          </p:nvSpPr>
          <p:spPr>
            <a:xfrm>
              <a:off x="4778860" y="5002520"/>
              <a:ext cx="301686" cy="230832"/>
            </a:xfrm>
            <a:prstGeom prst="rect">
              <a:avLst/>
            </a:prstGeom>
            <a:solidFill>
              <a:srgbClr val="FFFFFF"/>
            </a:solidFill>
          </p:spPr>
          <p:txBody>
            <a:bodyPr wrap="none">
              <a:spAutoFit/>
            </a:bodyPr>
            <a:lstStyle/>
            <a:p>
              <a:r>
                <a:rPr lang="en-US" sz="900"/>
                <a:t>4K</a:t>
              </a:r>
            </a:p>
          </p:txBody>
        </p:sp>
        <p:sp>
          <p:nvSpPr>
            <p:cNvPr id="26" name="Rectangle 25"/>
            <p:cNvSpPr/>
            <p:nvPr/>
          </p:nvSpPr>
          <p:spPr>
            <a:xfrm>
              <a:off x="5176358" y="5002520"/>
              <a:ext cx="301686" cy="230832"/>
            </a:xfrm>
            <a:prstGeom prst="rect">
              <a:avLst/>
            </a:prstGeom>
            <a:solidFill>
              <a:srgbClr val="FFFFFF"/>
            </a:solidFill>
          </p:spPr>
          <p:txBody>
            <a:bodyPr wrap="none">
              <a:spAutoFit/>
            </a:bodyPr>
            <a:lstStyle/>
            <a:p>
              <a:r>
                <a:rPr lang="en-US" sz="900"/>
                <a:t>5K</a:t>
              </a:r>
            </a:p>
          </p:txBody>
        </p:sp>
      </p:grpSp>
      <p:sp>
        <p:nvSpPr>
          <p:cNvPr id="27" name="TextBox 26"/>
          <p:cNvSpPr txBox="1"/>
          <p:nvPr/>
        </p:nvSpPr>
        <p:spPr>
          <a:xfrm>
            <a:off x="6295379" y="6434941"/>
            <a:ext cx="3186048" cy="300082"/>
          </a:xfrm>
          <a:prstGeom prst="rect">
            <a:avLst/>
          </a:prstGeom>
          <a:noFill/>
        </p:spPr>
        <p:txBody>
          <a:bodyPr wrap="square" rtlCol="0">
            <a:spAutoFit/>
          </a:bodyPr>
          <a:lstStyle/>
          <a:p>
            <a:r>
              <a:rPr lang="en-US" sz="1350" dirty="0">
                <a:solidFill>
                  <a:schemeClr val="bg1">
                    <a:lumMod val="50000"/>
                  </a:schemeClr>
                </a:solidFill>
              </a:rPr>
              <a:t>Voici, Kruetzen &amp; Bilgin Sonay in prep.</a:t>
            </a:r>
          </a:p>
        </p:txBody>
      </p:sp>
      <p:sp>
        <p:nvSpPr>
          <p:cNvPr id="9" name="Rectangle 8"/>
          <p:cNvSpPr/>
          <p:nvPr/>
        </p:nvSpPr>
        <p:spPr>
          <a:xfrm>
            <a:off x="3279261" y="3187687"/>
            <a:ext cx="3306725" cy="2161644"/>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80647" y="3331232"/>
            <a:ext cx="3009273" cy="1590721"/>
            <a:chOff x="5923795" y="3950708"/>
            <a:chExt cx="3009273" cy="1590721"/>
          </a:xfrm>
        </p:grpSpPr>
        <p:grpSp>
          <p:nvGrpSpPr>
            <p:cNvPr id="29" name="Group 28"/>
            <p:cNvGrpSpPr/>
            <p:nvPr/>
          </p:nvGrpSpPr>
          <p:grpSpPr>
            <a:xfrm>
              <a:off x="5923795" y="4193341"/>
              <a:ext cx="2122471" cy="1348088"/>
              <a:chOff x="5923795" y="4193341"/>
              <a:chExt cx="2122471" cy="1348088"/>
            </a:xfrm>
          </p:grpSpPr>
          <p:cxnSp>
            <p:nvCxnSpPr>
              <p:cNvPr id="30" name="Straight Connector 29"/>
              <p:cNvCxnSpPr/>
              <p:nvPr/>
            </p:nvCxnSpPr>
            <p:spPr>
              <a:xfrm flipV="1">
                <a:off x="5923795" y="4193341"/>
                <a:ext cx="2122471" cy="1348088"/>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33" name="Straight Connector 32"/>
              <p:cNvCxnSpPr/>
              <p:nvPr/>
            </p:nvCxnSpPr>
            <p:spPr>
              <a:xfrm flipH="1" flipV="1">
                <a:off x="7057477" y="4193341"/>
                <a:ext cx="475178" cy="330090"/>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34" name="TextBox 33"/>
            <p:cNvSpPr txBox="1"/>
            <p:nvPr/>
          </p:nvSpPr>
          <p:spPr>
            <a:xfrm>
              <a:off x="7615303" y="4421659"/>
              <a:ext cx="1317765" cy="369332"/>
            </a:xfrm>
            <a:prstGeom prst="rect">
              <a:avLst/>
            </a:prstGeom>
            <a:noFill/>
          </p:spPr>
          <p:txBody>
            <a:bodyPr wrap="square" rtlCol="0">
              <a:spAutoFit/>
            </a:bodyPr>
            <a:lstStyle/>
            <a:p>
              <a:pPr algn="r"/>
              <a:r>
                <a:rPr lang="en-US" dirty="0" err="1" smtClean="0"/>
                <a:t>zor</a:t>
              </a:r>
              <a:r>
                <a:rPr lang="en-US" dirty="0" smtClean="0"/>
                <a:t> </a:t>
              </a:r>
              <a:r>
                <a:rPr lang="en-US" dirty="0" err="1" smtClean="0"/>
                <a:t>sartlar</a:t>
              </a:r>
              <a:endParaRPr lang="en-US" dirty="0"/>
            </a:p>
          </p:txBody>
        </p:sp>
        <p:sp>
          <p:nvSpPr>
            <p:cNvPr id="36" name="Collate 35"/>
            <p:cNvSpPr/>
            <p:nvPr/>
          </p:nvSpPr>
          <p:spPr>
            <a:xfrm rot="16200000">
              <a:off x="7237791" y="2655484"/>
              <a:ext cx="400053" cy="2990501"/>
            </a:xfrm>
            <a:prstGeom prst="flowChartCol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TextBox 36"/>
            <p:cNvSpPr txBox="1"/>
            <p:nvPr/>
          </p:nvSpPr>
          <p:spPr>
            <a:xfrm>
              <a:off x="5975704" y="4421659"/>
              <a:ext cx="1317765" cy="646331"/>
            </a:xfrm>
            <a:prstGeom prst="rect">
              <a:avLst/>
            </a:prstGeom>
            <a:noFill/>
          </p:spPr>
          <p:txBody>
            <a:bodyPr wrap="square" rtlCol="0">
              <a:spAutoFit/>
            </a:bodyPr>
            <a:lstStyle/>
            <a:p>
              <a:r>
                <a:rPr lang="en-US" dirty="0" err="1" smtClean="0"/>
                <a:t>buyuk</a:t>
              </a:r>
              <a:r>
                <a:rPr lang="en-US" dirty="0" smtClean="0"/>
                <a:t> </a:t>
              </a:r>
              <a:r>
                <a:rPr lang="en-US" dirty="0" err="1" smtClean="0"/>
                <a:t>beyinler</a:t>
              </a:r>
              <a:endParaRPr lang="en-US" dirty="0"/>
            </a:p>
          </p:txBody>
        </p:sp>
      </p:grpSp>
    </p:spTree>
    <p:extLst>
      <p:ext uri="{BB962C8B-B14F-4D97-AF65-F5344CB8AC3E}">
        <p14:creationId xmlns:p14="http://schemas.microsoft.com/office/powerpoint/2010/main" val="24707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126810"/>
            <a:ext cx="8229600" cy="58477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3200" dirty="0" err="1">
                <a:solidFill>
                  <a:schemeClr val="tx1"/>
                </a:solidFill>
                <a:latin typeface="American Typewriter"/>
                <a:cs typeface="American Typewriter"/>
              </a:rPr>
              <a:t>Niye</a:t>
            </a:r>
            <a:r>
              <a:rPr lang="en-US" sz="3200" dirty="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mikrosatelitlere</a:t>
            </a:r>
            <a:r>
              <a:rPr lang="en-US" sz="3200" dirty="0" smtClean="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bakalim</a:t>
            </a:r>
            <a:r>
              <a:rPr lang="en-US" sz="3200" dirty="0" smtClean="0">
                <a:solidFill>
                  <a:schemeClr val="tx1"/>
                </a:solidFill>
                <a:latin typeface="American Typewriter"/>
                <a:cs typeface="American Typewriter"/>
              </a:rPr>
              <a:t> </a:t>
            </a:r>
            <a:r>
              <a:rPr lang="en-US" sz="3200" dirty="0" err="1">
                <a:solidFill>
                  <a:schemeClr val="tx1"/>
                </a:solidFill>
                <a:latin typeface="American Typewriter"/>
                <a:cs typeface="American Typewriter"/>
              </a:rPr>
              <a:t>ki</a:t>
            </a:r>
            <a:r>
              <a:rPr lang="en-US" sz="3200" dirty="0">
                <a:solidFill>
                  <a:schemeClr val="tx1"/>
                </a:solidFill>
                <a:latin typeface="American Typewriter"/>
                <a:cs typeface="American Typewriter"/>
              </a:rPr>
              <a:t>?</a:t>
            </a:r>
          </a:p>
        </p:txBody>
      </p:sp>
      <p:sp>
        <p:nvSpPr>
          <p:cNvPr id="5" name="TextBox 4"/>
          <p:cNvSpPr txBox="1"/>
          <p:nvPr/>
        </p:nvSpPr>
        <p:spPr>
          <a:xfrm>
            <a:off x="457201" y="1096306"/>
            <a:ext cx="8229600" cy="3416320"/>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800100" lvl="1" indent="-342900">
              <a:buFont typeface="Arial"/>
              <a:buChar char="•"/>
            </a:pPr>
            <a:r>
              <a:rPr lang="en-US" sz="2400" dirty="0" err="1">
                <a:solidFill>
                  <a:schemeClr val="tx1">
                    <a:lumMod val="50000"/>
                    <a:lumOff val="50000"/>
                  </a:schemeClr>
                </a:solidFill>
                <a:latin typeface="American Typewriter"/>
                <a:cs typeface="American Typewriter"/>
              </a:rPr>
              <a:t>Mutasyonlari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sureklilige</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sahip</a:t>
            </a:r>
            <a:endParaRPr lang="en-US" sz="2400" dirty="0">
              <a:solidFill>
                <a:schemeClr val="tx1">
                  <a:lumMod val="50000"/>
                  <a:lumOff val="50000"/>
                </a:schemeClr>
              </a:solidFill>
              <a:latin typeface="American Typewriter"/>
              <a:cs typeface="American Typewriter"/>
            </a:endParaRPr>
          </a:p>
          <a:p>
            <a:pPr marL="800100" lvl="1" indent="-342900">
              <a:buFont typeface="Arial"/>
              <a:buChar char="•"/>
            </a:pPr>
            <a:r>
              <a:rPr lang="en-US" sz="2400" dirty="0" err="1">
                <a:solidFill>
                  <a:schemeClr val="tx1">
                    <a:lumMod val="50000"/>
                    <a:lumOff val="50000"/>
                  </a:schemeClr>
                </a:solidFill>
                <a:latin typeface="American Typewriter"/>
                <a:cs typeface="American Typewriter"/>
              </a:rPr>
              <a:t>Daha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cok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mutasyon</a:t>
            </a:r>
            <a:endParaRPr lang="en-US" sz="2400" dirty="0">
              <a:solidFill>
                <a:schemeClr val="tx1">
                  <a:lumMod val="50000"/>
                  <a:lumOff val="50000"/>
                </a:schemeClr>
              </a:solidFill>
              <a:latin typeface="American Typewriter"/>
              <a:cs typeface="American Typewriter"/>
            </a:endParaRPr>
          </a:p>
          <a:p>
            <a:pPr marL="800100" lvl="1" indent="-342900">
              <a:buFont typeface="Arial"/>
              <a:buChar char="•"/>
            </a:pPr>
            <a:r>
              <a:rPr lang="en-US" sz="2400" dirty="0">
                <a:solidFill>
                  <a:schemeClr val="tx1">
                    <a:lumMod val="50000"/>
                    <a:lumOff val="50000"/>
                  </a:schemeClr>
                </a:solidFill>
                <a:latin typeface="American Typewriter"/>
                <a:cs typeface="American Typewriter"/>
              </a:rPr>
              <a:t>Gen </a:t>
            </a:r>
            <a:r>
              <a:rPr lang="en-US" sz="2400" dirty="0" err="1">
                <a:solidFill>
                  <a:schemeClr val="tx1">
                    <a:lumMod val="50000"/>
                    <a:lumOff val="50000"/>
                  </a:schemeClr>
                </a:solidFill>
                <a:latin typeface="American Typewriter"/>
                <a:cs typeface="American Typewriter"/>
              </a:rPr>
              <a:t>ifadesi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uzerinde</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genetik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ve</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epigenetik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etkiler</a:t>
            </a:r>
            <a:endParaRPr lang="en-US" sz="2400" dirty="0">
              <a:solidFill>
                <a:schemeClr val="tx1">
                  <a:lumMod val="50000"/>
                  <a:lumOff val="50000"/>
                </a:schemeClr>
              </a:solidFill>
              <a:latin typeface="American Typewriter"/>
              <a:cs typeface="American Typewriter"/>
            </a:endParaRPr>
          </a:p>
          <a:p>
            <a:pPr marL="800100" lvl="1" indent="-342900">
              <a:buFont typeface="Arial"/>
              <a:buChar char="•"/>
            </a:pPr>
            <a:r>
              <a:rPr lang="en-US" sz="2400" dirty="0" err="1">
                <a:solidFill>
                  <a:schemeClr val="tx1">
                    <a:lumMod val="50000"/>
                    <a:lumOff val="50000"/>
                  </a:schemeClr>
                </a:solidFill>
                <a:latin typeface="American Typewriter"/>
                <a:cs typeface="American Typewriter"/>
              </a:rPr>
              <a:t>Daha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hizli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evrildikleri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icin</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yeni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farklilasmalarla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ilgili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daha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cok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bilgi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verirler</a:t>
            </a:r>
            <a:r>
              <a:rPr lang="en-US" sz="2400" dirty="0">
                <a:solidFill>
                  <a:schemeClr val="tx1">
                    <a:lumMod val="50000"/>
                    <a:lumOff val="50000"/>
                  </a:schemeClr>
                </a:solidFill>
                <a:latin typeface="American Typewriter"/>
                <a:cs typeface="American Typewriter"/>
              </a:rPr>
              <a:t>.</a:t>
            </a:r>
          </a:p>
          <a:p>
            <a:pPr marL="1257300" lvl="2" indent="-342900">
              <a:buFont typeface="Wingdings" charset="2"/>
              <a:buChar char="Ø"/>
            </a:pPr>
            <a:r>
              <a:rPr lang="en-US" sz="2400" dirty="0" err="1">
                <a:solidFill>
                  <a:schemeClr val="tx1">
                    <a:lumMod val="50000"/>
                    <a:lumOff val="50000"/>
                  </a:schemeClr>
                </a:solidFill>
                <a:latin typeface="American Typewriter"/>
                <a:cs typeface="American Typewriter"/>
              </a:rPr>
              <a:t>populasyon</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genetigi</a:t>
            </a:r>
            <a:r>
              <a:rPr lang="en-US" sz="2400" dirty="0">
                <a:solidFill>
                  <a:schemeClr val="tx1">
                    <a:lumMod val="50000"/>
                    <a:lumOff val="50000"/>
                  </a:schemeClr>
                </a:solidFill>
                <a:latin typeface="American Typewriter"/>
                <a:cs typeface="American Typewriter"/>
              </a:rPr>
              <a:t>, tur </a:t>
            </a:r>
            <a:r>
              <a:rPr lang="en-US" sz="2400" dirty="0" err="1">
                <a:solidFill>
                  <a:schemeClr val="tx1">
                    <a:lumMod val="50000"/>
                    <a:lumOff val="50000"/>
                  </a:schemeClr>
                </a:solidFill>
                <a:latin typeface="American Typewriter"/>
                <a:cs typeface="American Typewriter"/>
              </a:rPr>
              <a:t>ici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analizler</a:t>
            </a:r>
            <a:endParaRPr lang="en-US" sz="2400" dirty="0">
              <a:solidFill>
                <a:schemeClr val="tx1">
                  <a:lumMod val="50000"/>
                  <a:lumOff val="50000"/>
                </a:schemeClr>
              </a:solidFill>
              <a:latin typeface="American Typewriter"/>
              <a:cs typeface="American Typewriter"/>
            </a:endParaRPr>
          </a:p>
          <a:p>
            <a:pPr marL="1257300" lvl="2" indent="-342900">
              <a:buFont typeface="Wingdings" charset="2"/>
              <a:buChar char="Ø"/>
            </a:pPr>
            <a:r>
              <a:rPr lang="en-US" sz="2400" dirty="0" err="1">
                <a:solidFill>
                  <a:schemeClr val="tx1"/>
                </a:solidFill>
                <a:latin typeface="American Typewriter"/>
                <a:cs typeface="American Typewriter"/>
              </a:rPr>
              <a:t>yeni</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veya</a:t>
            </a:r>
            <a:r>
              <a:rPr lang="en-US" sz="2400" dirty="0">
                <a:solidFill>
                  <a:schemeClr val="tx1"/>
                </a:solidFill>
                <a:latin typeface="American Typewriter"/>
                <a:cs typeface="American Typewriter"/>
              </a:rPr>
              <a:t> tur </a:t>
            </a:r>
            <a:r>
              <a:rPr lang="en-US" sz="2400" dirty="0" err="1">
                <a:solidFill>
                  <a:schemeClr val="tx1"/>
                </a:solidFill>
                <a:latin typeface="American Typewriter"/>
                <a:cs typeface="American Typewriter"/>
              </a:rPr>
              <a:t>ici</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secilim</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ve</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uyum</a:t>
            </a:r>
            <a:r>
              <a:rPr lang="en-US" sz="2400" dirty="0">
                <a:solidFill>
                  <a:schemeClr val="tx1"/>
                </a:solidFill>
                <a:latin typeface="American Typewriter"/>
                <a:cs typeface="American Typewriter"/>
              </a:rPr>
              <a:t> </a:t>
            </a:r>
            <a:r>
              <a:rPr lang="en-US" sz="2400" dirty="0" err="1">
                <a:solidFill>
                  <a:schemeClr val="tx1"/>
                </a:solidFill>
                <a:latin typeface="American Typewriter"/>
                <a:cs typeface="American Typewriter"/>
              </a:rPr>
              <a:t>izleri</a:t>
            </a:r>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p:txBody>
      </p:sp>
    </p:spTree>
    <p:extLst>
      <p:ext uri="{BB962C8B-B14F-4D97-AF65-F5344CB8AC3E}">
        <p14:creationId xmlns:p14="http://schemas.microsoft.com/office/powerpoint/2010/main" val="4235110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6288" y="5122912"/>
            <a:ext cx="4114800" cy="646331"/>
          </a:xfrm>
          <a:prstGeom prst="rect">
            <a:avLst/>
          </a:prstGeom>
          <a:noFill/>
        </p:spPr>
        <p:txBody>
          <a:bodyPr wrap="square" rtlCol="0">
            <a:spAutoFit/>
          </a:bodyPr>
          <a:lstStyle/>
          <a:p>
            <a:pPr algn="ctr"/>
            <a:r>
              <a:rPr lang="en-US" dirty="0" err="1" smtClean="0">
                <a:solidFill>
                  <a:schemeClr val="bg1">
                    <a:lumMod val="50000"/>
                  </a:schemeClr>
                </a:solidFill>
              </a:rPr>
              <a:t>Streelman</a:t>
            </a:r>
            <a:r>
              <a:rPr lang="en-US" dirty="0" smtClean="0">
                <a:solidFill>
                  <a:schemeClr val="bg1">
                    <a:lumMod val="50000"/>
                  </a:schemeClr>
                </a:solidFill>
              </a:rPr>
              <a:t> and Kocher, </a:t>
            </a:r>
            <a:r>
              <a:rPr lang="en-US" i="1" dirty="0" smtClean="0">
                <a:solidFill>
                  <a:schemeClr val="bg1">
                    <a:lumMod val="50000"/>
                  </a:schemeClr>
                </a:solidFill>
              </a:rPr>
              <a:t>Physiol. Genomics</a:t>
            </a:r>
            <a:r>
              <a:rPr lang="en-US" dirty="0" smtClean="0">
                <a:solidFill>
                  <a:schemeClr val="bg1">
                    <a:lumMod val="50000"/>
                  </a:schemeClr>
                </a:solidFill>
              </a:rPr>
              <a:t>, 2002</a:t>
            </a:r>
            <a:endParaRPr lang="de-CH" dirty="0">
              <a:solidFill>
                <a:schemeClr val="bg1">
                  <a:lumMod val="50000"/>
                </a:schemeClr>
              </a:solidFill>
            </a:endParaRPr>
          </a:p>
        </p:txBody>
      </p:sp>
      <p:pic>
        <p:nvPicPr>
          <p:cNvPr id="5122" name="Picture 2" descr="http://cichlid.umd.edu/cichlidlabs/kocherlab/images/Adult-tilap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04" y="1138943"/>
            <a:ext cx="4051788" cy="339539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8" name="Group 17"/>
          <p:cNvGrpSpPr/>
          <p:nvPr/>
        </p:nvGrpSpPr>
        <p:grpSpPr>
          <a:xfrm>
            <a:off x="637894" y="4680693"/>
            <a:ext cx="3672408" cy="370211"/>
            <a:chOff x="179512" y="5507061"/>
            <a:chExt cx="3672408" cy="370211"/>
          </a:xfrm>
        </p:grpSpPr>
        <p:sp>
          <p:nvSpPr>
            <p:cNvPr id="3" name="TextBox 2"/>
            <p:cNvSpPr txBox="1"/>
            <p:nvPr/>
          </p:nvSpPr>
          <p:spPr>
            <a:xfrm>
              <a:off x="611560" y="5507061"/>
              <a:ext cx="2340259" cy="369332"/>
            </a:xfrm>
            <a:prstGeom prst="rect">
              <a:avLst/>
            </a:prstGeom>
            <a:noFill/>
          </p:spPr>
          <p:txBody>
            <a:bodyPr wrap="square" rtlCol="0">
              <a:spAutoFit/>
            </a:bodyPr>
            <a:lstStyle/>
            <a:p>
              <a:r>
                <a:rPr lang="en-US" dirty="0" smtClean="0">
                  <a:solidFill>
                    <a:schemeClr val="accent3">
                      <a:lumMod val="50000"/>
                    </a:schemeClr>
                  </a:solidFill>
                </a:rPr>
                <a:t>CACACACACACACA…</a:t>
              </a:r>
              <a:endParaRPr lang="de-CH" dirty="0">
                <a:solidFill>
                  <a:schemeClr val="accent3">
                    <a:lumMod val="50000"/>
                  </a:schemeClr>
                </a:solidFill>
              </a:endParaRPr>
            </a:p>
          </p:txBody>
        </p:sp>
        <p:sp>
          <p:nvSpPr>
            <p:cNvPr id="5" name="TextBox 4"/>
            <p:cNvSpPr txBox="1"/>
            <p:nvPr/>
          </p:nvSpPr>
          <p:spPr>
            <a:xfrm>
              <a:off x="3275856" y="5507940"/>
              <a:ext cx="576064" cy="369332"/>
            </a:xfrm>
            <a:prstGeom prst="rect">
              <a:avLst/>
            </a:prstGeom>
            <a:noFill/>
            <a:ln w="19050">
              <a:solidFill>
                <a:schemeClr val="accent3">
                  <a:lumMod val="50000"/>
                </a:schemeClr>
              </a:solidFill>
            </a:ln>
          </p:spPr>
          <p:txBody>
            <a:bodyPr wrap="square" rtlCol="0">
              <a:spAutoFit/>
            </a:bodyPr>
            <a:lstStyle/>
            <a:p>
              <a:pPr algn="ctr"/>
              <a:r>
                <a:rPr lang="en-US" dirty="0" err="1" smtClean="0"/>
                <a:t>prl</a:t>
              </a:r>
              <a:endParaRPr lang="de-CH" dirty="0"/>
            </a:p>
          </p:txBody>
        </p:sp>
        <p:cxnSp>
          <p:nvCxnSpPr>
            <p:cNvPr id="8" name="Straight Connector 7"/>
            <p:cNvCxnSpPr/>
            <p:nvPr/>
          </p:nvCxnSpPr>
          <p:spPr>
            <a:xfrm flipV="1">
              <a:off x="2627784" y="5691727"/>
              <a:ext cx="648072" cy="879"/>
            </a:xfrm>
            <a:prstGeom prst="line">
              <a:avLst/>
            </a:prstGeom>
          </p:spPr>
          <p:style>
            <a:lnRef idx="2">
              <a:schemeClr val="accent3"/>
            </a:lnRef>
            <a:fillRef idx="0">
              <a:schemeClr val="accent3"/>
            </a:fillRef>
            <a:effectRef idx="1">
              <a:schemeClr val="accent3"/>
            </a:effectRef>
            <a:fontRef idx="minor">
              <a:schemeClr val="tx1"/>
            </a:fontRef>
          </p:style>
        </p:cxnSp>
        <p:cxnSp>
          <p:nvCxnSpPr>
            <p:cNvPr id="14" name="Straight Connector 13"/>
            <p:cNvCxnSpPr/>
            <p:nvPr/>
          </p:nvCxnSpPr>
          <p:spPr>
            <a:xfrm>
              <a:off x="179512" y="5692606"/>
              <a:ext cx="504056"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5137" name="Picture 17" descr="http://www.foodsubs.com/Photos/seasalt4.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16" y="3654370"/>
            <a:ext cx="1084851" cy="879972"/>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2400" b="1" dirty="0" err="1" smtClean="0">
                <a:solidFill>
                  <a:schemeClr val="accent1">
                    <a:lumMod val="75000"/>
                  </a:schemeClr>
                </a:solidFill>
              </a:rPr>
              <a:t>Mikrosatelitler</a:t>
            </a:r>
            <a:r>
              <a:rPr lang="en-US" sz="2400" b="1" dirty="0" smtClean="0">
                <a:solidFill>
                  <a:schemeClr val="accent1">
                    <a:lumMod val="75000"/>
                  </a:schemeClr>
                </a:solidFill>
              </a:rPr>
              <a:t> </a:t>
            </a:r>
            <a:r>
              <a:rPr lang="en-US" sz="2400" b="1" dirty="0" err="1" smtClean="0">
                <a:solidFill>
                  <a:schemeClr val="accent1">
                    <a:lumMod val="75000"/>
                  </a:schemeClr>
                </a:solidFill>
              </a:rPr>
              <a:t>uyum</a:t>
            </a:r>
            <a:r>
              <a:rPr lang="en-US" sz="2400" b="1" dirty="0" smtClean="0">
                <a:solidFill>
                  <a:schemeClr val="accent1">
                    <a:lumMod val="75000"/>
                  </a:schemeClr>
                </a:solidFill>
              </a:rPr>
              <a:t> </a:t>
            </a:r>
            <a:r>
              <a:rPr lang="en-US" sz="2400" b="1" dirty="0" err="1" smtClean="0">
                <a:solidFill>
                  <a:schemeClr val="accent1">
                    <a:lumMod val="75000"/>
                  </a:schemeClr>
                </a:solidFill>
              </a:rPr>
              <a:t>saglanmasina</a:t>
            </a:r>
            <a:r>
              <a:rPr lang="en-US" sz="2400" b="1" dirty="0" smtClean="0">
                <a:solidFill>
                  <a:schemeClr val="accent1">
                    <a:lumMod val="75000"/>
                  </a:schemeClr>
                </a:solidFill>
              </a:rPr>
              <a:t> </a:t>
            </a:r>
            <a:r>
              <a:rPr lang="en-US" sz="2400" b="1" dirty="0" err="1" smtClean="0">
                <a:solidFill>
                  <a:schemeClr val="accent1">
                    <a:lumMod val="75000"/>
                  </a:schemeClr>
                </a:solidFill>
              </a:rPr>
              <a:t>yardimci</a:t>
            </a:r>
            <a:r>
              <a:rPr lang="en-US" sz="2400" b="1" dirty="0" smtClean="0">
                <a:solidFill>
                  <a:schemeClr val="accent1">
                    <a:lumMod val="75000"/>
                  </a:schemeClr>
                </a:solidFill>
              </a:rPr>
              <a:t> </a:t>
            </a:r>
            <a:r>
              <a:rPr lang="en-US" sz="2400" b="1" dirty="0" err="1" smtClean="0">
                <a:solidFill>
                  <a:schemeClr val="accent1">
                    <a:lumMod val="75000"/>
                  </a:schemeClr>
                </a:solidFill>
              </a:rPr>
              <a:t>olabilir</a:t>
            </a:r>
            <a:endParaRPr lang="en-US" sz="2400" b="1" dirty="0">
              <a:solidFill>
                <a:schemeClr val="accent1">
                  <a:lumMod val="75000"/>
                </a:schemeClr>
              </a:solidFill>
            </a:endParaRPr>
          </a:p>
        </p:txBody>
      </p:sp>
    </p:spTree>
    <p:extLst>
      <p:ext uri="{BB962C8B-B14F-4D97-AF65-F5344CB8AC3E}">
        <p14:creationId xmlns:p14="http://schemas.microsoft.com/office/powerpoint/2010/main" val="30705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6288" y="5122912"/>
            <a:ext cx="4114800" cy="646331"/>
          </a:xfrm>
          <a:prstGeom prst="rect">
            <a:avLst/>
          </a:prstGeom>
          <a:noFill/>
        </p:spPr>
        <p:txBody>
          <a:bodyPr wrap="square" rtlCol="0">
            <a:spAutoFit/>
          </a:bodyPr>
          <a:lstStyle/>
          <a:p>
            <a:pPr algn="ctr"/>
            <a:r>
              <a:rPr lang="en-US" dirty="0" err="1" smtClean="0">
                <a:solidFill>
                  <a:schemeClr val="bg1">
                    <a:lumMod val="50000"/>
                  </a:schemeClr>
                </a:solidFill>
              </a:rPr>
              <a:t>Streelman</a:t>
            </a:r>
            <a:r>
              <a:rPr lang="en-US" dirty="0" smtClean="0">
                <a:solidFill>
                  <a:schemeClr val="bg1">
                    <a:lumMod val="50000"/>
                  </a:schemeClr>
                </a:solidFill>
              </a:rPr>
              <a:t> and Kocher, </a:t>
            </a:r>
            <a:r>
              <a:rPr lang="en-US" i="1" dirty="0" smtClean="0">
                <a:solidFill>
                  <a:schemeClr val="bg1">
                    <a:lumMod val="50000"/>
                  </a:schemeClr>
                </a:solidFill>
              </a:rPr>
              <a:t>Physiol. Genomics</a:t>
            </a:r>
            <a:r>
              <a:rPr lang="en-US" dirty="0" smtClean="0">
                <a:solidFill>
                  <a:schemeClr val="bg1">
                    <a:lumMod val="50000"/>
                  </a:schemeClr>
                </a:solidFill>
              </a:rPr>
              <a:t>, 2002</a:t>
            </a:r>
            <a:endParaRPr lang="de-CH" dirty="0">
              <a:solidFill>
                <a:schemeClr val="bg1">
                  <a:lumMod val="50000"/>
                </a:schemeClr>
              </a:solidFill>
            </a:endParaRPr>
          </a:p>
        </p:txBody>
      </p:sp>
      <p:pic>
        <p:nvPicPr>
          <p:cNvPr id="5122" name="Picture 2" descr="http://cichlid.umd.edu/cichlidlabs/kocherlab/images/Adult-tilap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04" y="1138943"/>
            <a:ext cx="4051788" cy="339539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8" name="Group 17"/>
          <p:cNvGrpSpPr/>
          <p:nvPr/>
        </p:nvGrpSpPr>
        <p:grpSpPr>
          <a:xfrm>
            <a:off x="637894" y="4680693"/>
            <a:ext cx="3672408" cy="370211"/>
            <a:chOff x="179512" y="5507061"/>
            <a:chExt cx="3672408" cy="370211"/>
          </a:xfrm>
        </p:grpSpPr>
        <p:sp>
          <p:nvSpPr>
            <p:cNvPr id="3" name="TextBox 2"/>
            <p:cNvSpPr txBox="1"/>
            <p:nvPr/>
          </p:nvSpPr>
          <p:spPr>
            <a:xfrm>
              <a:off x="611560" y="5507061"/>
              <a:ext cx="2340259" cy="369332"/>
            </a:xfrm>
            <a:prstGeom prst="rect">
              <a:avLst/>
            </a:prstGeom>
            <a:noFill/>
          </p:spPr>
          <p:txBody>
            <a:bodyPr wrap="square" rtlCol="0">
              <a:spAutoFit/>
            </a:bodyPr>
            <a:lstStyle/>
            <a:p>
              <a:r>
                <a:rPr lang="en-US" dirty="0" smtClean="0">
                  <a:solidFill>
                    <a:schemeClr val="accent3">
                      <a:lumMod val="50000"/>
                    </a:schemeClr>
                  </a:solidFill>
                </a:rPr>
                <a:t>CACACACACACACA…</a:t>
              </a:r>
              <a:endParaRPr lang="de-CH" dirty="0">
                <a:solidFill>
                  <a:schemeClr val="accent3">
                    <a:lumMod val="50000"/>
                  </a:schemeClr>
                </a:solidFill>
              </a:endParaRPr>
            </a:p>
          </p:txBody>
        </p:sp>
        <p:sp>
          <p:nvSpPr>
            <p:cNvPr id="5" name="TextBox 4"/>
            <p:cNvSpPr txBox="1"/>
            <p:nvPr/>
          </p:nvSpPr>
          <p:spPr>
            <a:xfrm>
              <a:off x="3275856" y="5507940"/>
              <a:ext cx="576064" cy="369332"/>
            </a:xfrm>
            <a:prstGeom prst="rect">
              <a:avLst/>
            </a:prstGeom>
            <a:noFill/>
            <a:ln w="19050">
              <a:solidFill>
                <a:schemeClr val="accent3">
                  <a:lumMod val="50000"/>
                </a:schemeClr>
              </a:solidFill>
            </a:ln>
          </p:spPr>
          <p:txBody>
            <a:bodyPr wrap="square" rtlCol="0">
              <a:spAutoFit/>
            </a:bodyPr>
            <a:lstStyle/>
            <a:p>
              <a:pPr algn="ctr"/>
              <a:r>
                <a:rPr lang="en-US" dirty="0" err="1" smtClean="0"/>
                <a:t>prl</a:t>
              </a:r>
              <a:endParaRPr lang="de-CH" dirty="0"/>
            </a:p>
          </p:txBody>
        </p:sp>
        <p:cxnSp>
          <p:nvCxnSpPr>
            <p:cNvPr id="8" name="Straight Connector 7"/>
            <p:cNvCxnSpPr/>
            <p:nvPr/>
          </p:nvCxnSpPr>
          <p:spPr>
            <a:xfrm flipV="1">
              <a:off x="2627784" y="5691727"/>
              <a:ext cx="648072" cy="879"/>
            </a:xfrm>
            <a:prstGeom prst="line">
              <a:avLst/>
            </a:prstGeom>
          </p:spPr>
          <p:style>
            <a:lnRef idx="2">
              <a:schemeClr val="accent3"/>
            </a:lnRef>
            <a:fillRef idx="0">
              <a:schemeClr val="accent3"/>
            </a:fillRef>
            <a:effectRef idx="1">
              <a:schemeClr val="accent3"/>
            </a:effectRef>
            <a:fontRef idx="minor">
              <a:schemeClr val="tx1"/>
            </a:fontRef>
          </p:style>
        </p:cxnSp>
        <p:cxnSp>
          <p:nvCxnSpPr>
            <p:cNvPr id="14" name="Straight Connector 13"/>
            <p:cNvCxnSpPr/>
            <p:nvPr/>
          </p:nvCxnSpPr>
          <p:spPr>
            <a:xfrm>
              <a:off x="179512" y="5692606"/>
              <a:ext cx="504056" cy="0"/>
            </a:xfrm>
            <a:prstGeom prst="line">
              <a:avLst/>
            </a:prstGeom>
          </p:spPr>
          <p:style>
            <a:lnRef idx="2">
              <a:schemeClr val="accent3"/>
            </a:lnRef>
            <a:fillRef idx="0">
              <a:schemeClr val="accent3"/>
            </a:fillRef>
            <a:effectRef idx="1">
              <a:schemeClr val="accent3"/>
            </a:effectRef>
            <a:fontRef idx="minor">
              <a:schemeClr val="tx1"/>
            </a:fontRef>
          </p:style>
        </p:cxnSp>
      </p:grpSp>
      <p:pic>
        <p:nvPicPr>
          <p:cNvPr id="5137" name="Picture 17" descr="http://www.foodsubs.com/Photos/seasalt4.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16" y="3654370"/>
            <a:ext cx="1084851" cy="879972"/>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2400" b="1" dirty="0" err="1">
                <a:solidFill>
                  <a:schemeClr val="accent1">
                    <a:lumMod val="75000"/>
                  </a:schemeClr>
                </a:solidFill>
              </a:rPr>
              <a:t>Mikrosatelitler</a:t>
            </a:r>
            <a:r>
              <a:rPr lang="en-US" sz="2400" b="1" dirty="0">
                <a:solidFill>
                  <a:schemeClr val="accent1">
                    <a:lumMod val="75000"/>
                  </a:schemeClr>
                </a:solidFill>
              </a:rPr>
              <a:t> </a:t>
            </a:r>
            <a:r>
              <a:rPr lang="en-US" sz="2400" b="1" dirty="0" err="1">
                <a:solidFill>
                  <a:schemeClr val="accent1">
                    <a:lumMod val="75000"/>
                  </a:schemeClr>
                </a:solidFill>
              </a:rPr>
              <a:t>uyum</a:t>
            </a:r>
            <a:r>
              <a:rPr lang="en-US" sz="2400" b="1" dirty="0">
                <a:solidFill>
                  <a:schemeClr val="accent1">
                    <a:lumMod val="75000"/>
                  </a:schemeClr>
                </a:solidFill>
              </a:rPr>
              <a:t> </a:t>
            </a:r>
            <a:r>
              <a:rPr lang="en-US" sz="2400" b="1" dirty="0" err="1" smtClean="0">
                <a:solidFill>
                  <a:schemeClr val="accent1">
                    <a:lumMod val="75000"/>
                  </a:schemeClr>
                </a:solidFill>
              </a:rPr>
              <a:t>saglanmasina</a:t>
            </a:r>
            <a:r>
              <a:rPr lang="en-US" sz="2400" b="1" dirty="0" smtClean="0">
                <a:solidFill>
                  <a:schemeClr val="accent1">
                    <a:lumMod val="75000"/>
                  </a:schemeClr>
                </a:solidFill>
              </a:rPr>
              <a:t> </a:t>
            </a:r>
            <a:r>
              <a:rPr lang="en-US" sz="2400" b="1" dirty="0" err="1" smtClean="0">
                <a:solidFill>
                  <a:schemeClr val="accent1">
                    <a:lumMod val="75000"/>
                  </a:schemeClr>
                </a:solidFill>
              </a:rPr>
              <a:t>yardimci</a:t>
            </a:r>
            <a:r>
              <a:rPr lang="en-US" sz="2400" b="1" dirty="0" smtClean="0">
                <a:solidFill>
                  <a:schemeClr val="accent1">
                    <a:lumMod val="75000"/>
                  </a:schemeClr>
                </a:solidFill>
              </a:rPr>
              <a:t> </a:t>
            </a:r>
            <a:r>
              <a:rPr lang="en-US" sz="2400" b="1" dirty="0" err="1" smtClean="0">
                <a:solidFill>
                  <a:schemeClr val="accent1">
                    <a:lumMod val="75000"/>
                  </a:schemeClr>
                </a:solidFill>
              </a:rPr>
              <a:t>olabilir</a:t>
            </a:r>
            <a:endParaRPr lang="en-US" sz="2400" b="1" dirty="0">
              <a:solidFill>
                <a:schemeClr val="accent1">
                  <a:lumMod val="75000"/>
                </a:schemeClr>
              </a:solidFill>
            </a:endParaRPr>
          </a:p>
        </p:txBody>
      </p:sp>
      <p:grpSp>
        <p:nvGrpSpPr>
          <p:cNvPr id="11" name="Group 10"/>
          <p:cNvGrpSpPr/>
          <p:nvPr/>
        </p:nvGrpSpPr>
        <p:grpSpPr>
          <a:xfrm>
            <a:off x="5385107" y="1124744"/>
            <a:ext cx="2088232" cy="3512190"/>
            <a:chOff x="5364088" y="2149650"/>
            <a:chExt cx="2088232" cy="3512190"/>
          </a:xfrm>
        </p:grpSpPr>
        <p:pic>
          <p:nvPicPr>
            <p:cNvPr id="12" name="Picture 4" descr="http://braukaiser.com/blog/beers/images/Giant_Colony_WLP00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765" y="2149650"/>
              <a:ext cx="2087555" cy="1607417"/>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7" descr="http://www.pasteur.fr/icono/RAR/RAR2003/photo1_Bp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3871927"/>
              <a:ext cx="2088232" cy="178991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5" name="TextBox 14"/>
          <p:cNvSpPr txBox="1"/>
          <p:nvPr/>
        </p:nvSpPr>
        <p:spPr>
          <a:xfrm>
            <a:off x="5822293" y="4745187"/>
            <a:ext cx="874373" cy="369332"/>
          </a:xfrm>
          <a:prstGeom prst="rect">
            <a:avLst/>
          </a:prstGeom>
          <a:noFill/>
          <a:ln w="19050">
            <a:solidFill>
              <a:schemeClr val="accent3">
                <a:lumMod val="50000"/>
              </a:schemeClr>
            </a:solidFill>
          </a:ln>
        </p:spPr>
        <p:txBody>
          <a:bodyPr wrap="square" rtlCol="0">
            <a:spAutoFit/>
          </a:bodyPr>
          <a:lstStyle/>
          <a:p>
            <a:pPr algn="ctr"/>
            <a:r>
              <a:rPr lang="en-US" dirty="0" smtClean="0"/>
              <a:t>FLO</a:t>
            </a:r>
            <a:endParaRPr lang="de-CH" dirty="0"/>
          </a:p>
        </p:txBody>
      </p:sp>
      <p:sp>
        <p:nvSpPr>
          <p:cNvPr id="16" name="TextBox 15"/>
          <p:cNvSpPr txBox="1"/>
          <p:nvPr/>
        </p:nvSpPr>
        <p:spPr>
          <a:xfrm>
            <a:off x="5292080" y="5194920"/>
            <a:ext cx="1935475" cy="646331"/>
          </a:xfrm>
          <a:prstGeom prst="rect">
            <a:avLst/>
          </a:prstGeom>
          <a:noFill/>
        </p:spPr>
        <p:txBody>
          <a:bodyPr wrap="square" rtlCol="0">
            <a:spAutoFit/>
          </a:bodyPr>
          <a:lstStyle/>
          <a:p>
            <a:pPr algn="ctr"/>
            <a:r>
              <a:rPr lang="en-US" dirty="0" err="1" smtClean="0">
                <a:solidFill>
                  <a:schemeClr val="bg1">
                    <a:lumMod val="50000"/>
                  </a:schemeClr>
                </a:solidFill>
              </a:rPr>
              <a:t>Fidalgo</a:t>
            </a:r>
            <a:r>
              <a:rPr lang="en-US" dirty="0" smtClean="0">
                <a:solidFill>
                  <a:schemeClr val="bg1">
                    <a:lumMod val="50000"/>
                  </a:schemeClr>
                </a:solidFill>
              </a:rPr>
              <a:t>  </a:t>
            </a:r>
            <a:r>
              <a:rPr lang="en-US" i="1" dirty="0" smtClean="0">
                <a:solidFill>
                  <a:schemeClr val="bg1">
                    <a:lumMod val="50000"/>
                  </a:schemeClr>
                </a:solidFill>
              </a:rPr>
              <a:t>et al. </a:t>
            </a:r>
            <a:r>
              <a:rPr lang="en-US" dirty="0" smtClean="0">
                <a:solidFill>
                  <a:schemeClr val="bg1">
                    <a:lumMod val="50000"/>
                  </a:schemeClr>
                </a:solidFill>
              </a:rPr>
              <a:t>PNAS, 2010</a:t>
            </a:r>
            <a:endParaRPr lang="de-CH" dirty="0">
              <a:solidFill>
                <a:schemeClr val="bg1">
                  <a:lumMod val="50000"/>
                </a:schemeClr>
              </a:solidFill>
            </a:endParaRPr>
          </a:p>
        </p:txBody>
      </p:sp>
    </p:spTree>
    <p:extLst>
      <p:ext uri="{BB962C8B-B14F-4D97-AF65-F5344CB8AC3E}">
        <p14:creationId xmlns:p14="http://schemas.microsoft.com/office/powerpoint/2010/main" val="275378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2"/>
          <p:cNvSpPr txBox="1">
            <a:spLocks noChangeArrowheads="1"/>
          </p:cNvSpPr>
          <p:nvPr/>
        </p:nvSpPr>
        <p:spPr bwMode="auto">
          <a:xfrm>
            <a:off x="4277492" y="-6671"/>
            <a:ext cx="856069"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nSpc>
                <a:spcPct val="120000"/>
              </a:lnSpc>
              <a:defRPr/>
            </a:pPr>
            <a:r>
              <a:rPr lang="en-US" sz="2000" b="1" dirty="0" err="1" smtClean="0">
                <a:solidFill>
                  <a:srgbClr val="376092"/>
                </a:solidFill>
              </a:rPr>
              <a:t>maya</a:t>
            </a:r>
            <a:endParaRPr lang="en-US" sz="2000" b="1" dirty="0" smtClean="0">
              <a:solidFill>
                <a:srgbClr val="376092"/>
              </a:solidFill>
            </a:endParaRPr>
          </a:p>
        </p:txBody>
      </p:sp>
      <p:pic>
        <p:nvPicPr>
          <p:cNvPr id="28" name="Picture 15" descr="http://brooklynbrewery.com/blog/wp-content/uploads/2010/02/yeast-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201" y="512727"/>
            <a:ext cx="1433644" cy="1420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031" y="484534"/>
            <a:ext cx="2189708" cy="1420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3" descr="Screen shot 2012-02-28 at 5.40.12 PM.pn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7113" y="484534"/>
            <a:ext cx="888628" cy="1466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2"/>
          <p:cNvSpPr txBox="1">
            <a:spLocks noChangeArrowheads="1"/>
          </p:cNvSpPr>
          <p:nvPr/>
        </p:nvSpPr>
        <p:spPr bwMode="auto">
          <a:xfrm>
            <a:off x="2673441" y="15372"/>
            <a:ext cx="1269760"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smtClean="0">
                <a:solidFill>
                  <a:srgbClr val="376092"/>
                </a:solidFill>
              </a:rPr>
              <a:t>kopek</a:t>
            </a:r>
          </a:p>
        </p:txBody>
      </p:sp>
      <p:sp>
        <p:nvSpPr>
          <p:cNvPr id="13" name="TextBox 2"/>
          <p:cNvSpPr txBox="1">
            <a:spLocks noChangeArrowheads="1"/>
          </p:cNvSpPr>
          <p:nvPr/>
        </p:nvSpPr>
        <p:spPr bwMode="auto">
          <a:xfrm>
            <a:off x="415031" y="15372"/>
            <a:ext cx="2189708"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err="1" smtClean="0">
                <a:solidFill>
                  <a:srgbClr val="376092"/>
                </a:solidFill>
              </a:rPr>
              <a:t>farelerde</a:t>
            </a:r>
            <a:r>
              <a:rPr lang="en-US" sz="2000" b="1" dirty="0" smtClean="0">
                <a:solidFill>
                  <a:srgbClr val="376092"/>
                </a:solidFill>
              </a:rPr>
              <a:t> </a:t>
            </a:r>
            <a:r>
              <a:rPr lang="en-US" sz="2000" b="1" dirty="0" err="1" smtClean="0">
                <a:solidFill>
                  <a:srgbClr val="376092"/>
                </a:solidFill>
              </a:rPr>
              <a:t>annelik</a:t>
            </a:r>
            <a:endParaRPr lang="en-US" sz="2000" b="1" dirty="0" smtClean="0">
              <a:solidFill>
                <a:srgbClr val="376092"/>
              </a:solidFill>
            </a:endParaRPr>
          </a:p>
        </p:txBody>
      </p:sp>
    </p:spTree>
    <p:extLst>
      <p:ext uri="{BB962C8B-B14F-4D97-AF65-F5344CB8AC3E}">
        <p14:creationId xmlns:p14="http://schemas.microsoft.com/office/powerpoint/2010/main" val="35229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2-02-28 at 5.43.01 PM.png"/>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6091861" y="-39880"/>
            <a:ext cx="9144000" cy="3013624"/>
          </a:xfrm>
          <a:prstGeom prst="rect">
            <a:avLst/>
          </a:prstGeom>
        </p:spPr>
      </p:pic>
      <p:sp>
        <p:nvSpPr>
          <p:cNvPr id="12" name="TextBox 2"/>
          <p:cNvSpPr txBox="1">
            <a:spLocks noChangeArrowheads="1"/>
          </p:cNvSpPr>
          <p:nvPr/>
        </p:nvSpPr>
        <p:spPr bwMode="auto">
          <a:xfrm>
            <a:off x="4277492" y="-6671"/>
            <a:ext cx="856069"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nSpc>
                <a:spcPct val="120000"/>
              </a:lnSpc>
              <a:defRPr/>
            </a:pPr>
            <a:r>
              <a:rPr lang="en-US" sz="2000" b="1" dirty="0" err="1" smtClean="0">
                <a:solidFill>
                  <a:srgbClr val="376092"/>
                </a:solidFill>
              </a:rPr>
              <a:t>maya</a:t>
            </a:r>
            <a:endParaRPr lang="en-US" sz="2000" b="1" dirty="0" smtClean="0">
              <a:solidFill>
                <a:srgbClr val="376092"/>
              </a:solidFill>
            </a:endParaRPr>
          </a:p>
        </p:txBody>
      </p:sp>
      <p:pic>
        <p:nvPicPr>
          <p:cNvPr id="28" name="Picture 15" descr="http://brooklynbrewery.com/blog/wp-content/uploads/2010/02/yeast-2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201" y="512727"/>
            <a:ext cx="1433644" cy="1420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5031" y="484534"/>
            <a:ext cx="2189708" cy="1420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3" descr="Screen shot 2012-02-28 at 5.40.12 PM.pn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7113" y="484534"/>
            <a:ext cx="888628" cy="1466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2"/>
          <p:cNvSpPr txBox="1">
            <a:spLocks noChangeArrowheads="1"/>
          </p:cNvSpPr>
          <p:nvPr/>
        </p:nvSpPr>
        <p:spPr bwMode="auto">
          <a:xfrm>
            <a:off x="2673441" y="15372"/>
            <a:ext cx="1269760"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smtClean="0">
                <a:solidFill>
                  <a:srgbClr val="376092"/>
                </a:solidFill>
              </a:rPr>
              <a:t>kopek</a:t>
            </a:r>
          </a:p>
        </p:txBody>
      </p:sp>
      <p:sp>
        <p:nvSpPr>
          <p:cNvPr id="13" name="TextBox 2"/>
          <p:cNvSpPr txBox="1">
            <a:spLocks noChangeArrowheads="1"/>
          </p:cNvSpPr>
          <p:nvPr/>
        </p:nvSpPr>
        <p:spPr bwMode="auto">
          <a:xfrm>
            <a:off x="415031" y="15372"/>
            <a:ext cx="2189708"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err="1" smtClean="0">
                <a:solidFill>
                  <a:srgbClr val="376092"/>
                </a:solidFill>
              </a:rPr>
              <a:t>farelerde</a:t>
            </a:r>
            <a:r>
              <a:rPr lang="en-US" sz="2000" b="1" dirty="0" smtClean="0">
                <a:solidFill>
                  <a:srgbClr val="376092"/>
                </a:solidFill>
              </a:rPr>
              <a:t> </a:t>
            </a:r>
            <a:r>
              <a:rPr lang="en-US" sz="2000" b="1" dirty="0" err="1" smtClean="0">
                <a:solidFill>
                  <a:srgbClr val="376092"/>
                </a:solidFill>
              </a:rPr>
              <a:t>annelik</a:t>
            </a:r>
            <a:endParaRPr lang="en-US" sz="2000" b="1" dirty="0" smtClean="0">
              <a:solidFill>
                <a:srgbClr val="376092"/>
              </a:solidFill>
            </a:endParaRPr>
          </a:p>
        </p:txBody>
      </p:sp>
      <p:sp>
        <p:nvSpPr>
          <p:cNvPr id="35" name="TextBox 34"/>
          <p:cNvSpPr txBox="1"/>
          <p:nvPr/>
        </p:nvSpPr>
        <p:spPr>
          <a:xfrm>
            <a:off x="6671333" y="110316"/>
            <a:ext cx="2557637" cy="338554"/>
          </a:xfrm>
          <a:prstGeom prst="rect">
            <a:avLst/>
          </a:prstGeom>
          <a:noFill/>
        </p:spPr>
        <p:txBody>
          <a:bodyPr wrap="square" rtlCol="0">
            <a:spAutoFit/>
          </a:bodyPr>
          <a:lstStyle/>
          <a:p>
            <a:r>
              <a:rPr lang="en-US" sz="1600" dirty="0" err="1" smtClean="0">
                <a:solidFill>
                  <a:schemeClr val="bg1">
                    <a:lumMod val="65000"/>
                  </a:schemeClr>
                </a:solidFill>
              </a:rPr>
              <a:t>Vinces</a:t>
            </a:r>
            <a:r>
              <a:rPr lang="en-US" sz="1600" dirty="0" smtClean="0">
                <a:solidFill>
                  <a:schemeClr val="bg1">
                    <a:lumMod val="65000"/>
                  </a:schemeClr>
                </a:solidFill>
              </a:rPr>
              <a:t>  </a:t>
            </a:r>
            <a:r>
              <a:rPr lang="en-US" sz="1600" i="1" dirty="0" smtClean="0">
                <a:solidFill>
                  <a:schemeClr val="bg1">
                    <a:lumMod val="65000"/>
                  </a:schemeClr>
                </a:solidFill>
              </a:rPr>
              <a:t>et </a:t>
            </a:r>
            <a:r>
              <a:rPr lang="en-US" sz="1600" i="1" dirty="0" err="1" smtClean="0">
                <a:solidFill>
                  <a:schemeClr val="bg1">
                    <a:lumMod val="65000"/>
                  </a:schemeClr>
                </a:solidFill>
              </a:rPr>
              <a:t>al.,Science</a:t>
            </a:r>
            <a:r>
              <a:rPr lang="en-US" sz="1600" dirty="0" smtClean="0">
                <a:solidFill>
                  <a:schemeClr val="bg1">
                    <a:lumMod val="65000"/>
                  </a:schemeClr>
                </a:solidFill>
              </a:rPr>
              <a:t>, 2009</a:t>
            </a:r>
            <a:endParaRPr lang="de-CH" sz="1600" dirty="0">
              <a:solidFill>
                <a:schemeClr val="bg1">
                  <a:lumMod val="65000"/>
                </a:schemeClr>
              </a:solidFill>
            </a:endParaRPr>
          </a:p>
        </p:txBody>
      </p:sp>
      <p:pic>
        <p:nvPicPr>
          <p:cNvPr id="61" name="Picture 60" descr="Screenshot 2014-02-24 10.11.1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0797" y="36048"/>
            <a:ext cx="288286" cy="2201461"/>
          </a:xfrm>
          <a:prstGeom prst="rect">
            <a:avLst/>
          </a:prstGeom>
        </p:spPr>
      </p:pic>
    </p:spTree>
    <p:extLst>
      <p:ext uri="{BB962C8B-B14F-4D97-AF65-F5344CB8AC3E}">
        <p14:creationId xmlns:p14="http://schemas.microsoft.com/office/powerpoint/2010/main" val="138940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55" y="0"/>
            <a:ext cx="8229600" cy="1143000"/>
          </a:xfrm>
        </p:spPr>
        <p:txBody>
          <a:bodyPr/>
          <a:lstStyle/>
          <a:p>
            <a:r>
              <a:rPr lang="tr-TR" dirty="0" smtClean="0">
                <a:effectLst>
                  <a:outerShdw blurRad="50800" dist="76200" dir="2700000" algn="tl" rotWithShape="0">
                    <a:prstClr val="black">
                      <a:alpha val="40000"/>
                    </a:prstClr>
                  </a:outerShdw>
                </a:effectLst>
              </a:rPr>
              <a:t>Yapısal ve Kopya Sayısı Varyasyonu</a:t>
            </a:r>
            <a:endParaRPr lang="en-US" dirty="0">
              <a:effectLst>
                <a:outerShdw blurRad="50800" dist="76200" dir="2700000" algn="tl" rotWithShape="0">
                  <a:prstClr val="black">
                    <a:alpha val="40000"/>
                  </a:prstClr>
                </a:outerShdw>
              </a:effectLst>
            </a:endParaRPr>
          </a:p>
        </p:txBody>
      </p:sp>
      <p:pic>
        <p:nvPicPr>
          <p:cNvPr id="18436" name="Picture 4" descr="C:\Documents and Settings\Can Alkan\My Documents\TGP\PPT\Fig1-SV_classes_nolabel.png"/>
          <p:cNvPicPr>
            <a:picLocks noChangeAspect="1" noChangeArrowheads="1"/>
          </p:cNvPicPr>
          <p:nvPr/>
        </p:nvPicPr>
        <p:blipFill>
          <a:blip r:embed="rId2" cstate="print"/>
          <a:srcRect/>
          <a:stretch>
            <a:fillRect/>
          </a:stretch>
        </p:blipFill>
        <p:spPr bwMode="auto">
          <a:xfrm>
            <a:off x="762000" y="1754224"/>
            <a:ext cx="7613910" cy="3884576"/>
          </a:xfrm>
          <a:prstGeom prst="rect">
            <a:avLst/>
          </a:prstGeom>
          <a:noFill/>
        </p:spPr>
      </p:pic>
      <p:sp>
        <p:nvSpPr>
          <p:cNvPr id="7" name="TextBox 6"/>
          <p:cNvSpPr txBox="1"/>
          <p:nvPr/>
        </p:nvSpPr>
        <p:spPr>
          <a:xfrm>
            <a:off x="1447800" y="1106269"/>
            <a:ext cx="7620000" cy="646331"/>
          </a:xfrm>
          <a:prstGeom prst="rect">
            <a:avLst/>
          </a:prstGeom>
          <a:noFill/>
        </p:spPr>
        <p:txBody>
          <a:bodyPr wrap="square" rtlCol="0">
            <a:spAutoFit/>
          </a:bodyPr>
          <a:lstStyle/>
          <a:p>
            <a:r>
              <a:rPr lang="tr-TR" dirty="0" smtClean="0"/>
              <a:t>SİLİNME                     YENİ DİZİ EKLEME    TRANSPOZON EKLEME</a:t>
            </a:r>
            <a:endParaRPr lang="en-US" dirty="0" smtClean="0"/>
          </a:p>
          <a:p>
            <a:r>
              <a:rPr lang="en-US" dirty="0" smtClean="0"/>
              <a:t>(deletion)                    (novel sequence ins.)   (</a:t>
            </a:r>
            <a:r>
              <a:rPr lang="en-US" dirty="0" err="1" smtClean="0"/>
              <a:t>transposon</a:t>
            </a:r>
            <a:r>
              <a:rPr lang="en-US" dirty="0" smtClean="0"/>
              <a:t> insertion)</a:t>
            </a:r>
            <a:endParaRPr lang="en-US" dirty="0"/>
          </a:p>
        </p:txBody>
      </p:sp>
      <p:sp>
        <p:nvSpPr>
          <p:cNvPr id="8" name="TextBox 7"/>
          <p:cNvSpPr txBox="1"/>
          <p:nvPr/>
        </p:nvSpPr>
        <p:spPr>
          <a:xfrm>
            <a:off x="6934200" y="2590800"/>
            <a:ext cx="907621" cy="261610"/>
          </a:xfrm>
          <a:prstGeom prst="rect">
            <a:avLst/>
          </a:prstGeom>
          <a:noFill/>
        </p:spPr>
        <p:txBody>
          <a:bodyPr wrap="none" rtlCol="0">
            <a:spAutoFit/>
          </a:bodyPr>
          <a:lstStyle/>
          <a:p>
            <a:r>
              <a:rPr lang="tr-TR" sz="1100" i="1" dirty="0" smtClean="0"/>
              <a:t>Alu</a:t>
            </a:r>
            <a:r>
              <a:rPr lang="en-US" sz="1100" i="1" dirty="0" smtClean="0"/>
              <a:t>/L1/SVA</a:t>
            </a:r>
            <a:endParaRPr lang="en-US" sz="1100" i="1" dirty="0"/>
          </a:p>
        </p:txBody>
      </p:sp>
      <p:sp>
        <p:nvSpPr>
          <p:cNvPr id="9" name="TextBox 8"/>
          <p:cNvSpPr txBox="1"/>
          <p:nvPr/>
        </p:nvSpPr>
        <p:spPr>
          <a:xfrm>
            <a:off x="1066800" y="2819400"/>
            <a:ext cx="5715000" cy="646331"/>
          </a:xfrm>
          <a:prstGeom prst="rect">
            <a:avLst/>
          </a:prstGeom>
          <a:noFill/>
        </p:spPr>
        <p:txBody>
          <a:bodyPr wrap="square" rtlCol="0">
            <a:spAutoFit/>
          </a:bodyPr>
          <a:lstStyle/>
          <a:p>
            <a:r>
              <a:rPr lang="en-US" dirty="0" smtClean="0"/>
              <a:t>ARDARDA KOPYA        </a:t>
            </a:r>
            <a:r>
              <a:rPr lang="tr-TR" dirty="0" smtClean="0"/>
              <a:t>      </a:t>
            </a:r>
            <a:r>
              <a:rPr lang="en-US" dirty="0" smtClean="0"/>
              <a:t> </a:t>
            </a:r>
            <a:r>
              <a:rPr lang="tr-TR" dirty="0" smtClean="0"/>
              <a:t>AYRIŞIK KOPYA</a:t>
            </a:r>
            <a:endParaRPr lang="en-US" dirty="0" smtClean="0"/>
          </a:p>
          <a:p>
            <a:r>
              <a:rPr lang="en-US" dirty="0" smtClean="0"/>
              <a:t>(tandem duplication)         (interspersed duplication)</a:t>
            </a:r>
            <a:endParaRPr lang="en-US" dirty="0"/>
          </a:p>
        </p:txBody>
      </p:sp>
      <p:sp>
        <p:nvSpPr>
          <p:cNvPr id="10" name="TextBox 9"/>
          <p:cNvSpPr txBox="1"/>
          <p:nvPr/>
        </p:nvSpPr>
        <p:spPr>
          <a:xfrm>
            <a:off x="1066800" y="4419600"/>
            <a:ext cx="5257800" cy="646331"/>
          </a:xfrm>
          <a:prstGeom prst="rect">
            <a:avLst/>
          </a:prstGeom>
          <a:noFill/>
        </p:spPr>
        <p:txBody>
          <a:bodyPr wrap="square" rtlCol="0">
            <a:spAutoFit/>
          </a:bodyPr>
          <a:lstStyle/>
          <a:p>
            <a:r>
              <a:rPr lang="tr-TR" dirty="0" smtClean="0"/>
              <a:t>      İNVERSİYON                      TAŞINMA</a:t>
            </a:r>
            <a:endParaRPr lang="en-US" dirty="0" smtClean="0"/>
          </a:p>
          <a:p>
            <a:r>
              <a:rPr lang="en-US" dirty="0" smtClean="0"/>
              <a:t>         (inversion)                      (translocation)</a:t>
            </a:r>
            <a:endParaRPr lang="en-US" dirty="0"/>
          </a:p>
        </p:txBody>
      </p:sp>
      <p:sp>
        <p:nvSpPr>
          <p:cNvPr id="11" name="Rectangle 10"/>
          <p:cNvSpPr/>
          <p:nvPr/>
        </p:nvSpPr>
        <p:spPr>
          <a:xfrm>
            <a:off x="381000" y="4419600"/>
            <a:ext cx="853440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1000" y="990600"/>
            <a:ext cx="8534400" cy="3429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858000" y="2971800"/>
            <a:ext cx="1659429" cy="1200329"/>
          </a:xfrm>
          <a:prstGeom prst="rect">
            <a:avLst/>
          </a:prstGeom>
          <a:noFill/>
        </p:spPr>
        <p:txBody>
          <a:bodyPr wrap="none" rtlCol="0">
            <a:spAutoFit/>
          </a:bodyPr>
          <a:lstStyle/>
          <a:p>
            <a:r>
              <a:rPr lang="tr-TR" dirty="0" smtClean="0">
                <a:solidFill>
                  <a:srgbClr val="FF0000"/>
                </a:solidFill>
              </a:rPr>
              <a:t>Kopya sayısı</a:t>
            </a:r>
          </a:p>
          <a:p>
            <a:r>
              <a:rPr lang="tr-TR" dirty="0" smtClean="0">
                <a:solidFill>
                  <a:srgbClr val="FF0000"/>
                </a:solidFill>
              </a:rPr>
              <a:t>Varyasyonu</a:t>
            </a:r>
          </a:p>
          <a:p>
            <a:r>
              <a:rPr lang="tr-TR" dirty="0" smtClean="0">
                <a:solidFill>
                  <a:srgbClr val="FF0000"/>
                </a:solidFill>
              </a:rPr>
              <a:t>(copy number </a:t>
            </a:r>
          </a:p>
          <a:p>
            <a:r>
              <a:rPr lang="tr-TR" dirty="0" smtClean="0">
                <a:solidFill>
                  <a:srgbClr val="FF0000"/>
                </a:solidFill>
              </a:rPr>
              <a:t>variation)</a:t>
            </a:r>
            <a:endParaRPr lang="en-US" dirty="0">
              <a:solidFill>
                <a:srgbClr val="FF0000"/>
              </a:solidFill>
            </a:endParaRPr>
          </a:p>
        </p:txBody>
      </p:sp>
      <p:sp>
        <p:nvSpPr>
          <p:cNvPr id="14" name="TextBox 13"/>
          <p:cNvSpPr txBox="1"/>
          <p:nvPr/>
        </p:nvSpPr>
        <p:spPr>
          <a:xfrm>
            <a:off x="6858000" y="4800600"/>
            <a:ext cx="1774845" cy="1200329"/>
          </a:xfrm>
          <a:prstGeom prst="rect">
            <a:avLst/>
          </a:prstGeom>
          <a:noFill/>
        </p:spPr>
        <p:txBody>
          <a:bodyPr wrap="none" rtlCol="0">
            <a:spAutoFit/>
          </a:bodyPr>
          <a:lstStyle/>
          <a:p>
            <a:r>
              <a:rPr lang="tr-TR" dirty="0" smtClean="0">
                <a:solidFill>
                  <a:srgbClr val="FF0000"/>
                </a:solidFill>
              </a:rPr>
              <a:t>Dengeli </a:t>
            </a:r>
          </a:p>
          <a:p>
            <a:r>
              <a:rPr lang="tr-TR" dirty="0" smtClean="0">
                <a:solidFill>
                  <a:srgbClr val="FF0000"/>
                </a:solidFill>
              </a:rPr>
              <a:t>Varyasyon</a:t>
            </a:r>
          </a:p>
          <a:p>
            <a:r>
              <a:rPr lang="tr-TR" dirty="0" smtClean="0">
                <a:solidFill>
                  <a:srgbClr val="FF0000"/>
                </a:solidFill>
              </a:rPr>
              <a:t>(balanced </a:t>
            </a:r>
          </a:p>
          <a:p>
            <a:r>
              <a:rPr lang="tr-TR" dirty="0" smtClean="0">
                <a:solidFill>
                  <a:srgbClr val="FF0000"/>
                </a:solidFill>
              </a:rPr>
              <a:t>rearrangement)</a:t>
            </a:r>
            <a:endParaRPr lang="en-US" dirty="0">
              <a:solidFill>
                <a:srgbClr val="FF0000"/>
              </a:solidFill>
            </a:endParaRPr>
          </a:p>
        </p:txBody>
      </p:sp>
    </p:spTree>
    <p:extLst>
      <p:ext uri="{BB962C8B-B14F-4D97-AF65-F5344CB8AC3E}">
        <p14:creationId xmlns:p14="http://schemas.microsoft.com/office/powerpoint/2010/main" val="393860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2-02-28 at 5.43.01 PM.png"/>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6091861" y="-39880"/>
            <a:ext cx="9144000" cy="3013624"/>
          </a:xfrm>
          <a:prstGeom prst="rect">
            <a:avLst/>
          </a:prstGeom>
        </p:spPr>
      </p:pic>
      <p:sp>
        <p:nvSpPr>
          <p:cNvPr id="12" name="TextBox 2"/>
          <p:cNvSpPr txBox="1">
            <a:spLocks noChangeArrowheads="1"/>
          </p:cNvSpPr>
          <p:nvPr/>
        </p:nvSpPr>
        <p:spPr bwMode="auto">
          <a:xfrm>
            <a:off x="4277492" y="-6671"/>
            <a:ext cx="856069"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nSpc>
                <a:spcPct val="120000"/>
              </a:lnSpc>
              <a:defRPr/>
            </a:pPr>
            <a:r>
              <a:rPr lang="en-US" sz="2000" b="1" dirty="0" err="1" smtClean="0">
                <a:solidFill>
                  <a:srgbClr val="376092"/>
                </a:solidFill>
              </a:rPr>
              <a:t>maya</a:t>
            </a:r>
            <a:endParaRPr lang="en-US" sz="2000" b="1" dirty="0" smtClean="0">
              <a:solidFill>
                <a:srgbClr val="376092"/>
              </a:solidFill>
            </a:endParaRPr>
          </a:p>
        </p:txBody>
      </p:sp>
      <p:pic>
        <p:nvPicPr>
          <p:cNvPr id="28" name="Picture 15" descr="http://brooklynbrewery.com/blog/wp-content/uploads/2010/02/yeast-2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201" y="512727"/>
            <a:ext cx="1433644" cy="1420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5031" y="484534"/>
            <a:ext cx="2189708" cy="1420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3" descr="Screen shot 2012-02-28 at 5.40.12 PM.pn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7113" y="484534"/>
            <a:ext cx="888628" cy="1466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2"/>
          <p:cNvSpPr txBox="1">
            <a:spLocks noChangeArrowheads="1"/>
          </p:cNvSpPr>
          <p:nvPr/>
        </p:nvSpPr>
        <p:spPr bwMode="auto">
          <a:xfrm>
            <a:off x="2673441" y="15372"/>
            <a:ext cx="1269760"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smtClean="0">
                <a:solidFill>
                  <a:srgbClr val="376092"/>
                </a:solidFill>
              </a:rPr>
              <a:t>kopek</a:t>
            </a:r>
          </a:p>
        </p:txBody>
      </p:sp>
      <p:sp>
        <p:nvSpPr>
          <p:cNvPr id="13" name="TextBox 2"/>
          <p:cNvSpPr txBox="1">
            <a:spLocks noChangeArrowheads="1"/>
          </p:cNvSpPr>
          <p:nvPr/>
        </p:nvSpPr>
        <p:spPr bwMode="auto">
          <a:xfrm>
            <a:off x="415031" y="15372"/>
            <a:ext cx="2189708"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err="1" smtClean="0">
                <a:solidFill>
                  <a:srgbClr val="376092"/>
                </a:solidFill>
              </a:rPr>
              <a:t>farelerde</a:t>
            </a:r>
            <a:r>
              <a:rPr lang="en-US" sz="2000" b="1" dirty="0" smtClean="0">
                <a:solidFill>
                  <a:srgbClr val="376092"/>
                </a:solidFill>
              </a:rPr>
              <a:t> </a:t>
            </a:r>
            <a:r>
              <a:rPr lang="en-US" sz="2000" b="1" dirty="0" err="1" smtClean="0">
                <a:solidFill>
                  <a:srgbClr val="376092"/>
                </a:solidFill>
              </a:rPr>
              <a:t>annelik</a:t>
            </a:r>
            <a:endParaRPr lang="en-US" sz="2000" b="1" dirty="0" smtClean="0">
              <a:solidFill>
                <a:srgbClr val="376092"/>
              </a:solidFill>
            </a:endParaRPr>
          </a:p>
        </p:txBody>
      </p:sp>
      <p:sp>
        <p:nvSpPr>
          <p:cNvPr id="35" name="TextBox 34"/>
          <p:cNvSpPr txBox="1"/>
          <p:nvPr/>
        </p:nvSpPr>
        <p:spPr>
          <a:xfrm>
            <a:off x="6671333" y="110316"/>
            <a:ext cx="2557637" cy="338554"/>
          </a:xfrm>
          <a:prstGeom prst="rect">
            <a:avLst/>
          </a:prstGeom>
          <a:noFill/>
        </p:spPr>
        <p:txBody>
          <a:bodyPr wrap="square" rtlCol="0">
            <a:spAutoFit/>
          </a:bodyPr>
          <a:lstStyle/>
          <a:p>
            <a:r>
              <a:rPr lang="en-US" sz="1600" dirty="0" err="1" smtClean="0">
                <a:solidFill>
                  <a:schemeClr val="bg1">
                    <a:lumMod val="65000"/>
                  </a:schemeClr>
                </a:solidFill>
              </a:rPr>
              <a:t>Vinces</a:t>
            </a:r>
            <a:r>
              <a:rPr lang="en-US" sz="1600" dirty="0" smtClean="0">
                <a:solidFill>
                  <a:schemeClr val="bg1">
                    <a:lumMod val="65000"/>
                  </a:schemeClr>
                </a:solidFill>
              </a:rPr>
              <a:t>  </a:t>
            </a:r>
            <a:r>
              <a:rPr lang="en-US" sz="1600" i="1" dirty="0" smtClean="0">
                <a:solidFill>
                  <a:schemeClr val="bg1">
                    <a:lumMod val="65000"/>
                  </a:schemeClr>
                </a:solidFill>
              </a:rPr>
              <a:t>et </a:t>
            </a:r>
            <a:r>
              <a:rPr lang="en-US" sz="1600" i="1" dirty="0" err="1" smtClean="0">
                <a:solidFill>
                  <a:schemeClr val="bg1">
                    <a:lumMod val="65000"/>
                  </a:schemeClr>
                </a:solidFill>
              </a:rPr>
              <a:t>al.,Science</a:t>
            </a:r>
            <a:r>
              <a:rPr lang="en-US" sz="1600" dirty="0" smtClean="0">
                <a:solidFill>
                  <a:schemeClr val="bg1">
                    <a:lumMod val="65000"/>
                  </a:schemeClr>
                </a:solidFill>
              </a:rPr>
              <a:t>, 2009</a:t>
            </a:r>
            <a:endParaRPr lang="de-CH" sz="1600" dirty="0">
              <a:solidFill>
                <a:schemeClr val="bg1">
                  <a:lumMod val="65000"/>
                </a:schemeClr>
              </a:solidFill>
            </a:endParaRPr>
          </a:p>
        </p:txBody>
      </p:sp>
      <p:sp>
        <p:nvSpPr>
          <p:cNvPr id="36" name="TextBox 2"/>
          <p:cNvSpPr txBox="1">
            <a:spLocks noChangeArrowheads="1"/>
          </p:cNvSpPr>
          <p:nvPr/>
        </p:nvSpPr>
        <p:spPr bwMode="auto">
          <a:xfrm>
            <a:off x="433422" y="2027273"/>
            <a:ext cx="4943423" cy="45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smtClean="0">
                <a:solidFill>
                  <a:srgbClr val="376092"/>
                </a:solidFill>
              </a:rPr>
              <a:t>gen </a:t>
            </a:r>
            <a:r>
              <a:rPr lang="en-US" sz="2000" b="1" dirty="0" err="1" smtClean="0">
                <a:solidFill>
                  <a:srgbClr val="376092"/>
                </a:solidFill>
              </a:rPr>
              <a:t>ifadesi</a:t>
            </a:r>
            <a:r>
              <a:rPr lang="en-US" sz="2000" b="1" dirty="0" smtClean="0">
                <a:solidFill>
                  <a:srgbClr val="376092"/>
                </a:solidFill>
              </a:rPr>
              <a:t> </a:t>
            </a:r>
            <a:r>
              <a:rPr lang="en-US" sz="2000" b="1" dirty="0" err="1" smtClean="0">
                <a:solidFill>
                  <a:srgbClr val="376092"/>
                </a:solidFill>
              </a:rPr>
              <a:t>evrimi</a:t>
            </a:r>
            <a:endParaRPr lang="en-US" sz="2000" b="1" dirty="0" smtClean="0">
              <a:solidFill>
                <a:srgbClr val="376092"/>
              </a:solidFill>
            </a:endParaRPr>
          </a:p>
        </p:txBody>
      </p:sp>
      <p:pic>
        <p:nvPicPr>
          <p:cNvPr id="42" name="Picture 57" descr="http://us.123rf.com/400wm/400/400/magicinfoto/magicinfoto1106/magicinfoto110600009/9825975-portrait-of-cute-baby-macaque-monkey.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3422" y="2583437"/>
            <a:ext cx="1568712" cy="1347147"/>
          </a:xfrm>
          <a:prstGeom prst="rect">
            <a:avLst/>
          </a:prstGeom>
          <a:noFill/>
          <a:ln w="38100">
            <a:noFill/>
          </a:ln>
          <a:extLst>
            <a:ext uri="{909E8E84-426E-40dd-AFC4-6F175D3DCCD1}">
              <a14:hiddenFill xmlns="" xmlns:a14="http://schemas.microsoft.com/office/drawing/2010/main">
                <a:solidFill>
                  <a:srgbClr val="FFFFFF"/>
                </a:solidFill>
              </a14:hiddenFill>
            </a:ext>
          </a:extLst>
        </p:spPr>
      </p:pic>
      <p:pic>
        <p:nvPicPr>
          <p:cNvPr id="43" name="Picture 59" descr="http://2.bp.blogspot.com/-1ZAR_YHO9gE/T5DGaSvlQYI/AAAAAAAACMw/baNI1qiHQ9U/s1600/Chimpanzee_PopCutlurePassionistas.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8126" y="2583437"/>
            <a:ext cx="1759222" cy="1347147"/>
          </a:xfrm>
          <a:prstGeom prst="rect">
            <a:avLst/>
          </a:prstGeom>
          <a:noFill/>
          <a:ln w="28575">
            <a:solidFill>
              <a:srgbClr val="FFFFFF"/>
            </a:solidFill>
          </a:ln>
          <a:extLst>
            <a:ext uri="{909E8E84-426E-40dd-AFC4-6F175D3DCCD1}">
              <a14:hiddenFill xmlns="" xmlns:a14="http://schemas.microsoft.com/office/drawing/2010/main">
                <a:solidFill>
                  <a:srgbClr val="FFFFFF"/>
                </a:solidFill>
              </a14:hiddenFill>
            </a:ext>
          </a:extLst>
        </p:spPr>
      </p:pic>
      <p:pic>
        <p:nvPicPr>
          <p:cNvPr id="44" name="Picture 61" descr="http://www.absolutepartystore.com/j0423034%5b1%5d.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085708" y="2583437"/>
            <a:ext cx="1293545" cy="1347147"/>
          </a:xfrm>
          <a:prstGeom prst="rect">
            <a:avLst/>
          </a:prstGeom>
          <a:noFill/>
          <a:ln w="38100">
            <a:solidFill>
              <a:srgbClr val="FFFFFF"/>
            </a:solidFill>
          </a:ln>
          <a:extLst>
            <a:ext uri="{909E8E84-426E-40dd-AFC4-6F175D3DCCD1}">
              <a14:hiddenFill xmlns="" xmlns:a14="http://schemas.microsoft.com/office/drawing/2010/main">
                <a:solidFill>
                  <a:srgbClr val="FFFFFF"/>
                </a:solidFill>
              </a14:hiddenFill>
            </a:ext>
          </a:extLst>
        </p:spPr>
      </p:pic>
      <p:grpSp>
        <p:nvGrpSpPr>
          <p:cNvPr id="2" name="Group 1"/>
          <p:cNvGrpSpPr/>
          <p:nvPr/>
        </p:nvGrpSpPr>
        <p:grpSpPr>
          <a:xfrm>
            <a:off x="1233054" y="4318513"/>
            <a:ext cx="3537946" cy="2494863"/>
            <a:chOff x="1233054" y="4070493"/>
            <a:chExt cx="3537946" cy="2494863"/>
          </a:xfrm>
        </p:grpSpPr>
        <p:cxnSp>
          <p:nvCxnSpPr>
            <p:cNvPr id="40" name="Straight Connector 39"/>
            <p:cNvCxnSpPr/>
            <p:nvPr/>
          </p:nvCxnSpPr>
          <p:spPr>
            <a:xfrm flipH="1">
              <a:off x="3004314" y="4070493"/>
              <a:ext cx="1766686" cy="122430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1" name="Straight Connector 40"/>
            <p:cNvCxnSpPr/>
            <p:nvPr/>
          </p:nvCxnSpPr>
          <p:spPr>
            <a:xfrm flipH="1" flipV="1">
              <a:off x="2943622" y="4070493"/>
              <a:ext cx="906119" cy="60955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p:nvPr/>
          </p:nvCxnSpPr>
          <p:spPr>
            <a:xfrm flipH="1" flipV="1">
              <a:off x="1233054" y="4070495"/>
              <a:ext cx="1771260" cy="1224304"/>
            </a:xfrm>
            <a:prstGeom prst="line">
              <a:avLst/>
            </a:prstGeom>
            <a:ln/>
          </p:spPr>
          <p:style>
            <a:lnRef idx="3">
              <a:schemeClr val="accent2"/>
            </a:lnRef>
            <a:fillRef idx="0">
              <a:schemeClr val="accent2"/>
            </a:fillRef>
            <a:effectRef idx="2">
              <a:schemeClr val="accent2"/>
            </a:effectRef>
            <a:fontRef idx="minor">
              <a:schemeClr val="tx1"/>
            </a:fontRef>
          </p:style>
        </p:cxnSp>
        <p:sp>
          <p:nvSpPr>
            <p:cNvPr id="46" name="Oval 45"/>
            <p:cNvSpPr/>
            <p:nvPr/>
          </p:nvSpPr>
          <p:spPr>
            <a:xfrm>
              <a:off x="3664213" y="4493529"/>
              <a:ext cx="371053" cy="3730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CH"/>
            </a:p>
          </p:txBody>
        </p:sp>
        <p:cxnSp>
          <p:nvCxnSpPr>
            <p:cNvPr id="47" name="Straight Connector 46"/>
            <p:cNvCxnSpPr/>
            <p:nvPr/>
          </p:nvCxnSpPr>
          <p:spPr>
            <a:xfrm>
              <a:off x="3013243" y="5341050"/>
              <a:ext cx="0" cy="1224306"/>
            </a:xfrm>
            <a:prstGeom prst="line">
              <a:avLst/>
            </a:prstGeom>
            <a:ln/>
          </p:spPr>
          <p:style>
            <a:lnRef idx="3">
              <a:schemeClr val="accent2"/>
            </a:lnRef>
            <a:fillRef idx="0">
              <a:schemeClr val="accent2"/>
            </a:fillRef>
            <a:effectRef idx="2">
              <a:schemeClr val="accent2"/>
            </a:effectRef>
            <a:fontRef idx="minor">
              <a:schemeClr val="tx1"/>
            </a:fontRef>
          </p:style>
        </p:cxnSp>
        <p:sp>
          <p:nvSpPr>
            <p:cNvPr id="48" name="Oval 47"/>
            <p:cNvSpPr/>
            <p:nvPr/>
          </p:nvSpPr>
          <p:spPr>
            <a:xfrm>
              <a:off x="2818787" y="5108285"/>
              <a:ext cx="371053" cy="3730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CH"/>
            </a:p>
          </p:txBody>
        </p:sp>
      </p:grpSp>
      <p:pic>
        <p:nvPicPr>
          <p:cNvPr id="61" name="Picture 60" descr="Screenshot 2014-02-24 10.11.1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0797" y="36048"/>
            <a:ext cx="288286" cy="2201461"/>
          </a:xfrm>
          <a:prstGeom prst="rect">
            <a:avLst/>
          </a:prstGeom>
        </p:spPr>
      </p:pic>
      <p:sp>
        <p:nvSpPr>
          <p:cNvPr id="3" name="TextBox 2"/>
          <p:cNvSpPr txBox="1"/>
          <p:nvPr/>
        </p:nvSpPr>
        <p:spPr>
          <a:xfrm>
            <a:off x="785240" y="3933056"/>
            <a:ext cx="4594013" cy="369332"/>
          </a:xfrm>
          <a:prstGeom prst="rect">
            <a:avLst/>
          </a:prstGeom>
          <a:noFill/>
        </p:spPr>
        <p:txBody>
          <a:bodyPr wrap="square" rtlCol="0">
            <a:spAutoFit/>
          </a:bodyPr>
          <a:lstStyle/>
          <a:p>
            <a:r>
              <a:rPr lang="en-US" dirty="0" err="1" smtClean="0">
                <a:solidFill>
                  <a:schemeClr val="accent1">
                    <a:lumMod val="75000"/>
                  </a:schemeClr>
                </a:solidFill>
              </a:rPr>
              <a:t>makak</a:t>
            </a:r>
            <a:r>
              <a:rPr lang="en-US" dirty="0" smtClean="0">
                <a:solidFill>
                  <a:schemeClr val="accent1">
                    <a:lumMod val="75000"/>
                  </a:schemeClr>
                </a:solidFill>
              </a:rPr>
              <a:t>              	      </a:t>
            </a:r>
            <a:r>
              <a:rPr lang="en-US" dirty="0" err="1" smtClean="0">
                <a:solidFill>
                  <a:schemeClr val="accent1">
                    <a:lumMod val="75000"/>
                  </a:schemeClr>
                </a:solidFill>
              </a:rPr>
              <a:t>sempanze</a:t>
            </a:r>
            <a:r>
              <a:rPr lang="en-US" dirty="0" smtClean="0">
                <a:solidFill>
                  <a:schemeClr val="accent1">
                    <a:lumMod val="75000"/>
                  </a:schemeClr>
                </a:solidFill>
              </a:rPr>
              <a:t>                  </a:t>
            </a:r>
            <a:r>
              <a:rPr lang="en-US" dirty="0" err="1" smtClean="0">
                <a:solidFill>
                  <a:schemeClr val="accent1">
                    <a:lumMod val="75000"/>
                  </a:schemeClr>
                </a:solidFill>
              </a:rPr>
              <a:t>insan</a:t>
            </a:r>
            <a:endParaRPr lang="en-US" dirty="0">
              <a:solidFill>
                <a:schemeClr val="accent1">
                  <a:lumMod val="75000"/>
                </a:schemeClr>
              </a:solidFill>
            </a:endParaRPr>
          </a:p>
        </p:txBody>
      </p:sp>
      <p:sp>
        <p:nvSpPr>
          <p:cNvPr id="24" name="TextBox 23"/>
          <p:cNvSpPr txBox="1"/>
          <p:nvPr/>
        </p:nvSpPr>
        <p:spPr>
          <a:xfrm>
            <a:off x="69292" y="6395943"/>
            <a:ext cx="3965974" cy="369332"/>
          </a:xfrm>
          <a:prstGeom prst="rect">
            <a:avLst/>
          </a:prstGeom>
          <a:noFill/>
        </p:spPr>
        <p:txBody>
          <a:bodyPr wrap="square" rtlCol="0">
            <a:spAutoFit/>
          </a:bodyPr>
          <a:lstStyle/>
          <a:p>
            <a:r>
              <a:rPr lang="en-US" dirty="0" smtClean="0">
                <a:solidFill>
                  <a:schemeClr val="bg1">
                    <a:lumMod val="50000"/>
                  </a:schemeClr>
                </a:solidFill>
              </a:rPr>
              <a:t>Bilgin Sonay et al., Genome Res, 2015</a:t>
            </a:r>
            <a:endParaRPr lang="en-US" dirty="0">
              <a:solidFill>
                <a:schemeClr val="bg1">
                  <a:lumMod val="50000"/>
                </a:schemeClr>
              </a:solidFill>
            </a:endParaRPr>
          </a:p>
        </p:txBody>
      </p:sp>
      <p:pic>
        <p:nvPicPr>
          <p:cNvPr id="25" name="Picture 24"/>
          <p:cNvPicPr>
            <a:picLocks noChangeAspect="1"/>
          </p:cNvPicPr>
          <p:nvPr/>
        </p:nvPicPr>
        <p:blipFill>
          <a:blip r:embed="rId12"/>
          <a:stretch>
            <a:fillRect/>
          </a:stretch>
        </p:blipFill>
        <p:spPr>
          <a:xfrm>
            <a:off x="5133561" y="3675031"/>
            <a:ext cx="4653772" cy="2302465"/>
          </a:xfrm>
          <a:prstGeom prst="rect">
            <a:avLst/>
          </a:prstGeom>
        </p:spPr>
      </p:pic>
      <p:sp>
        <p:nvSpPr>
          <p:cNvPr id="4" name="TextBox 3"/>
          <p:cNvSpPr txBox="1"/>
          <p:nvPr/>
        </p:nvSpPr>
        <p:spPr>
          <a:xfrm rot="5400000">
            <a:off x="6804140" y="4826283"/>
            <a:ext cx="1114848" cy="3139321"/>
          </a:xfrm>
          <a:prstGeom prst="rect">
            <a:avLst/>
          </a:prstGeom>
          <a:solidFill>
            <a:schemeClr val="bg1"/>
          </a:solidFill>
        </p:spPr>
        <p:txBody>
          <a:bodyPr wrap="square" rtlCol="0">
            <a:spAutoFit/>
          </a:bodyPr>
          <a:lstStyle/>
          <a:p>
            <a:r>
              <a:rPr lang="en-US" dirty="0" smtClean="0"/>
              <a:t>Testis </a:t>
            </a:r>
          </a:p>
          <a:p>
            <a:endParaRPr lang="en-US" dirty="0"/>
          </a:p>
          <a:p>
            <a:r>
              <a:rPr lang="en-US" dirty="0" err="1"/>
              <a:t>K</a:t>
            </a:r>
            <a:r>
              <a:rPr lang="en-US" dirty="0" err="1" smtClean="0"/>
              <a:t>araciger</a:t>
            </a:r>
            <a:r>
              <a:rPr lang="en-US" dirty="0" smtClean="0"/>
              <a:t> </a:t>
            </a:r>
          </a:p>
          <a:p>
            <a:endParaRPr lang="en-US" dirty="0"/>
          </a:p>
          <a:p>
            <a:r>
              <a:rPr lang="en-US" dirty="0" err="1" smtClean="0"/>
              <a:t>Bobrek</a:t>
            </a:r>
            <a:r>
              <a:rPr lang="en-US" dirty="0" smtClean="0"/>
              <a:t> </a:t>
            </a:r>
          </a:p>
          <a:p>
            <a:endParaRPr lang="en-US" dirty="0"/>
          </a:p>
          <a:p>
            <a:r>
              <a:rPr lang="en-US" dirty="0" err="1" smtClean="0"/>
              <a:t>Kalp</a:t>
            </a:r>
            <a:r>
              <a:rPr lang="en-US" dirty="0" smtClean="0"/>
              <a:t> </a:t>
            </a:r>
          </a:p>
          <a:p>
            <a:endParaRPr lang="en-US" dirty="0"/>
          </a:p>
          <a:p>
            <a:r>
              <a:rPr lang="en-US" dirty="0" err="1"/>
              <a:t>K</a:t>
            </a:r>
            <a:r>
              <a:rPr lang="en-US" dirty="0" err="1" smtClean="0"/>
              <a:t>orteks</a:t>
            </a:r>
            <a:r>
              <a:rPr lang="en-US" dirty="0" smtClean="0"/>
              <a:t> </a:t>
            </a:r>
          </a:p>
          <a:p>
            <a:endParaRPr lang="en-US" dirty="0"/>
          </a:p>
          <a:p>
            <a:r>
              <a:rPr lang="en-US" dirty="0" err="1" smtClean="0"/>
              <a:t>Beyin</a:t>
            </a:r>
            <a:endParaRPr lang="en-US" dirty="0" smtClean="0"/>
          </a:p>
        </p:txBody>
      </p:sp>
      <p:sp>
        <p:nvSpPr>
          <p:cNvPr id="5" name="TextBox 4"/>
          <p:cNvSpPr txBox="1"/>
          <p:nvPr/>
        </p:nvSpPr>
        <p:spPr>
          <a:xfrm rot="16200000">
            <a:off x="4006669" y="4743397"/>
            <a:ext cx="2248896" cy="369332"/>
          </a:xfrm>
          <a:prstGeom prst="rect">
            <a:avLst/>
          </a:prstGeom>
          <a:solidFill>
            <a:schemeClr val="bg1"/>
          </a:solidFill>
        </p:spPr>
        <p:txBody>
          <a:bodyPr wrap="square" rtlCol="0">
            <a:spAutoFit/>
          </a:bodyPr>
          <a:lstStyle/>
          <a:p>
            <a:r>
              <a:rPr lang="en-US" dirty="0" smtClean="0"/>
              <a:t>Gen </a:t>
            </a:r>
            <a:r>
              <a:rPr lang="en-US" dirty="0" err="1" smtClean="0"/>
              <a:t>Ifadesi</a:t>
            </a:r>
            <a:r>
              <a:rPr lang="en-US" dirty="0" smtClean="0"/>
              <a:t> </a:t>
            </a:r>
            <a:r>
              <a:rPr lang="en-US" dirty="0" err="1" smtClean="0"/>
              <a:t>Degisimi</a:t>
            </a:r>
            <a:endParaRPr lang="en-US" dirty="0"/>
          </a:p>
        </p:txBody>
      </p:sp>
      <p:sp>
        <p:nvSpPr>
          <p:cNvPr id="6" name="TextBox 5"/>
          <p:cNvSpPr txBox="1"/>
          <p:nvPr/>
        </p:nvSpPr>
        <p:spPr>
          <a:xfrm>
            <a:off x="6307188" y="3853144"/>
            <a:ext cx="2640324" cy="646331"/>
          </a:xfrm>
          <a:prstGeom prst="rect">
            <a:avLst/>
          </a:prstGeom>
          <a:noFill/>
        </p:spPr>
        <p:txBody>
          <a:bodyPr wrap="square" rtlCol="0">
            <a:spAutoFit/>
          </a:bodyPr>
          <a:lstStyle/>
          <a:p>
            <a:r>
              <a:rPr lang="en-US" dirty="0" err="1" smtClean="0"/>
              <a:t>Mikrosateliti</a:t>
            </a:r>
            <a:r>
              <a:rPr lang="en-US" dirty="0" smtClean="0"/>
              <a:t> </a:t>
            </a:r>
            <a:r>
              <a:rPr lang="en-US" dirty="0" err="1" smtClean="0"/>
              <a:t>olan</a:t>
            </a:r>
            <a:endParaRPr lang="en-US" dirty="0" smtClean="0"/>
          </a:p>
          <a:p>
            <a:r>
              <a:rPr lang="en-US" dirty="0" err="1"/>
              <a:t>Mikrosateliti</a:t>
            </a:r>
            <a:r>
              <a:rPr lang="en-US" dirty="0"/>
              <a:t> </a:t>
            </a:r>
            <a:r>
              <a:rPr lang="en-US" dirty="0" err="1" smtClean="0"/>
              <a:t>olmayan</a:t>
            </a:r>
            <a:endParaRPr lang="en-US" dirty="0"/>
          </a:p>
        </p:txBody>
      </p:sp>
      <p:sp>
        <p:nvSpPr>
          <p:cNvPr id="7" name="Rectangle 6"/>
          <p:cNvSpPr/>
          <p:nvPr/>
        </p:nvSpPr>
        <p:spPr>
          <a:xfrm>
            <a:off x="6091861" y="3930584"/>
            <a:ext cx="173079" cy="187138"/>
          </a:xfrm>
          <a:prstGeom prst="rect">
            <a:avLst/>
          </a:prstGeom>
          <a:solidFill>
            <a:srgbClr val="F9766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089516" y="4227156"/>
            <a:ext cx="173079" cy="187138"/>
          </a:xfrm>
          <a:prstGeom prst="rect">
            <a:avLst/>
          </a:prstGeom>
          <a:solidFill>
            <a:srgbClr val="05BFC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40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126810"/>
            <a:ext cx="8229600" cy="58477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3200" dirty="0" err="1">
                <a:solidFill>
                  <a:schemeClr val="tx1"/>
                </a:solidFill>
                <a:latin typeface="American Typewriter"/>
                <a:cs typeface="American Typewriter"/>
              </a:rPr>
              <a:t>Niye</a:t>
            </a:r>
            <a:r>
              <a:rPr lang="en-US" sz="3200" dirty="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mikrosatelitlere</a:t>
            </a:r>
            <a:r>
              <a:rPr lang="en-US" sz="3200" dirty="0" smtClean="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bakalim</a:t>
            </a:r>
            <a:r>
              <a:rPr lang="en-US" sz="3200" dirty="0" smtClean="0">
                <a:solidFill>
                  <a:schemeClr val="tx1"/>
                </a:solidFill>
                <a:latin typeface="American Typewriter"/>
                <a:cs typeface="American Typewriter"/>
              </a:rPr>
              <a:t> </a:t>
            </a:r>
            <a:r>
              <a:rPr lang="en-US" sz="3200" dirty="0" err="1">
                <a:solidFill>
                  <a:schemeClr val="tx1"/>
                </a:solidFill>
                <a:latin typeface="American Typewriter"/>
                <a:cs typeface="American Typewriter"/>
              </a:rPr>
              <a:t>ki</a:t>
            </a:r>
            <a:r>
              <a:rPr lang="en-US" sz="3200" dirty="0">
                <a:solidFill>
                  <a:schemeClr val="tx1"/>
                </a:solidFill>
                <a:latin typeface="American Typewriter"/>
                <a:cs typeface="American Typewriter"/>
              </a:rPr>
              <a:t>?</a:t>
            </a:r>
          </a:p>
        </p:txBody>
      </p:sp>
      <p:sp>
        <p:nvSpPr>
          <p:cNvPr id="5" name="TextBox 4"/>
          <p:cNvSpPr txBox="1"/>
          <p:nvPr/>
        </p:nvSpPr>
        <p:spPr>
          <a:xfrm>
            <a:off x="457201" y="1096306"/>
            <a:ext cx="8229600" cy="3416320"/>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800100" lvl="1" indent="-342900">
              <a:buFont typeface="Arial"/>
              <a:buChar char="•"/>
            </a:pPr>
            <a:r>
              <a:rPr lang="en-US" sz="2400" dirty="0" err="1">
                <a:solidFill>
                  <a:schemeClr val="tx1">
                    <a:lumMod val="50000"/>
                    <a:lumOff val="50000"/>
                  </a:schemeClr>
                </a:solidFill>
                <a:latin typeface="American Typewriter"/>
                <a:cs typeface="American Typewriter"/>
              </a:rPr>
              <a:t>Mutasyonlari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sureklilige</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sahip</a:t>
            </a:r>
            <a:endParaRPr lang="en-US" sz="2400" dirty="0">
              <a:solidFill>
                <a:schemeClr val="tx1">
                  <a:lumMod val="50000"/>
                  <a:lumOff val="50000"/>
                </a:schemeClr>
              </a:solidFill>
              <a:latin typeface="American Typewriter"/>
              <a:cs typeface="American Typewriter"/>
            </a:endParaRPr>
          </a:p>
          <a:p>
            <a:pPr marL="800100" lvl="1" indent="-342900">
              <a:buFont typeface="Arial"/>
              <a:buChar char="•"/>
            </a:pPr>
            <a:r>
              <a:rPr lang="en-US" sz="2400" dirty="0" err="1">
                <a:solidFill>
                  <a:schemeClr val="tx1">
                    <a:lumMod val="50000"/>
                    <a:lumOff val="50000"/>
                  </a:schemeClr>
                </a:solidFill>
                <a:latin typeface="American Typewriter"/>
                <a:cs typeface="American Typewriter"/>
              </a:rPr>
              <a:t>Daha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cok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mutasyon</a:t>
            </a:r>
            <a:endParaRPr lang="en-US" sz="2400" dirty="0">
              <a:solidFill>
                <a:schemeClr val="tx1">
                  <a:lumMod val="50000"/>
                  <a:lumOff val="50000"/>
                </a:schemeClr>
              </a:solidFill>
              <a:latin typeface="American Typewriter"/>
              <a:cs typeface="American Typewriter"/>
            </a:endParaRPr>
          </a:p>
          <a:p>
            <a:pPr marL="800100" lvl="1" indent="-342900">
              <a:buFont typeface="Arial"/>
              <a:buChar char="•"/>
            </a:pPr>
            <a:r>
              <a:rPr lang="en-US" sz="2400" dirty="0">
                <a:solidFill>
                  <a:schemeClr val="tx1">
                    <a:lumMod val="50000"/>
                    <a:lumOff val="50000"/>
                  </a:schemeClr>
                </a:solidFill>
                <a:latin typeface="American Typewriter"/>
                <a:cs typeface="American Typewriter"/>
              </a:rPr>
              <a:t>Gen </a:t>
            </a:r>
            <a:r>
              <a:rPr lang="en-US" sz="2400" dirty="0" err="1">
                <a:solidFill>
                  <a:schemeClr val="tx1">
                    <a:lumMod val="50000"/>
                    <a:lumOff val="50000"/>
                  </a:schemeClr>
                </a:solidFill>
                <a:latin typeface="American Typewriter"/>
                <a:cs typeface="American Typewriter"/>
              </a:rPr>
              <a:t>ifadesi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uzerinde</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genetik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ve</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epigenetik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etkiler</a:t>
            </a:r>
            <a:endParaRPr lang="en-US" sz="2400" dirty="0">
              <a:solidFill>
                <a:schemeClr val="tx1">
                  <a:lumMod val="50000"/>
                  <a:lumOff val="50000"/>
                </a:schemeClr>
              </a:solidFill>
              <a:latin typeface="American Typewriter"/>
              <a:cs typeface="American Typewriter"/>
            </a:endParaRPr>
          </a:p>
          <a:p>
            <a:pPr marL="800100" lvl="1" indent="-342900">
              <a:buFont typeface="Arial"/>
              <a:buChar char="•"/>
            </a:pPr>
            <a:r>
              <a:rPr lang="en-US" sz="2400" dirty="0" err="1">
                <a:solidFill>
                  <a:schemeClr val="tx1">
                    <a:lumMod val="50000"/>
                    <a:lumOff val="50000"/>
                  </a:schemeClr>
                </a:solidFill>
                <a:latin typeface="American Typewriter"/>
                <a:cs typeface="American Typewriter"/>
              </a:rPr>
              <a:t>Daha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hizli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evrildikleri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icin</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yeni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farklilasmalarla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ilgili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daha</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cok</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bilgi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verirler</a:t>
            </a:r>
            <a:r>
              <a:rPr lang="en-US" sz="2400" dirty="0">
                <a:solidFill>
                  <a:schemeClr val="tx1">
                    <a:lumMod val="50000"/>
                    <a:lumOff val="50000"/>
                  </a:schemeClr>
                </a:solidFill>
                <a:latin typeface="American Typewriter"/>
                <a:cs typeface="American Typewriter"/>
              </a:rPr>
              <a:t>.</a:t>
            </a:r>
          </a:p>
          <a:p>
            <a:pPr marL="1257300" lvl="2" indent="-342900">
              <a:buFont typeface="Wingdings" charset="2"/>
              <a:buChar char="Ø"/>
            </a:pPr>
            <a:r>
              <a:rPr lang="en-US" sz="2400" dirty="0" err="1">
                <a:solidFill>
                  <a:schemeClr val="tx1">
                    <a:lumMod val="50000"/>
                    <a:lumOff val="50000"/>
                  </a:schemeClr>
                </a:solidFill>
                <a:latin typeface="American Typewriter"/>
                <a:cs typeface="American Typewriter"/>
              </a:rPr>
              <a:t>populasyon</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genetigi</a:t>
            </a:r>
            <a:r>
              <a:rPr lang="en-US" sz="2400" dirty="0">
                <a:solidFill>
                  <a:schemeClr val="tx1">
                    <a:lumMod val="50000"/>
                    <a:lumOff val="50000"/>
                  </a:schemeClr>
                </a:solidFill>
                <a:latin typeface="American Typewriter"/>
                <a:cs typeface="American Typewriter"/>
              </a:rPr>
              <a:t>, tur </a:t>
            </a:r>
            <a:r>
              <a:rPr lang="en-US" sz="2400" dirty="0" err="1">
                <a:solidFill>
                  <a:schemeClr val="tx1">
                    <a:lumMod val="50000"/>
                    <a:lumOff val="50000"/>
                  </a:schemeClr>
                </a:solidFill>
                <a:latin typeface="American Typewriter"/>
                <a:cs typeface="American Typewriter"/>
              </a:rPr>
              <a:t>ici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analizler</a:t>
            </a:r>
            <a:endParaRPr lang="en-US" sz="2400" dirty="0">
              <a:solidFill>
                <a:schemeClr val="tx1">
                  <a:lumMod val="50000"/>
                  <a:lumOff val="50000"/>
                </a:schemeClr>
              </a:solidFill>
              <a:latin typeface="American Typewriter"/>
              <a:cs typeface="American Typewriter"/>
            </a:endParaRPr>
          </a:p>
          <a:p>
            <a:pPr marL="1257300" lvl="2" indent="-342900">
              <a:buFont typeface="Wingdings" charset="2"/>
              <a:buChar char="Ø"/>
            </a:pPr>
            <a:r>
              <a:rPr lang="en-US" sz="2400" dirty="0" err="1">
                <a:solidFill>
                  <a:schemeClr val="tx1">
                    <a:lumMod val="50000"/>
                    <a:lumOff val="50000"/>
                  </a:schemeClr>
                </a:solidFill>
                <a:latin typeface="American Typewriter"/>
                <a:cs typeface="American Typewriter"/>
              </a:rPr>
              <a:t>yeni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veya</a:t>
            </a:r>
            <a:r>
              <a:rPr lang="en-US" sz="2400" dirty="0">
                <a:solidFill>
                  <a:schemeClr val="tx1">
                    <a:lumMod val="50000"/>
                    <a:lumOff val="50000"/>
                  </a:schemeClr>
                </a:solidFill>
                <a:latin typeface="American Typewriter"/>
                <a:cs typeface="American Typewriter"/>
              </a:rPr>
              <a:t> tur </a:t>
            </a:r>
            <a:r>
              <a:rPr lang="en-US" sz="2400" dirty="0" err="1">
                <a:solidFill>
                  <a:schemeClr val="tx1">
                    <a:lumMod val="50000"/>
                    <a:lumOff val="50000"/>
                  </a:schemeClr>
                </a:solidFill>
                <a:latin typeface="American Typewriter"/>
                <a:cs typeface="American Typewriter"/>
              </a:rPr>
              <a:t>ici</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secilim</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ve</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uyum</a:t>
            </a:r>
            <a:r>
              <a:rPr lang="en-US" sz="2400" dirty="0">
                <a:solidFill>
                  <a:schemeClr val="tx1">
                    <a:lumMod val="50000"/>
                    <a:lumOff val="50000"/>
                  </a:schemeClr>
                </a:solidFill>
                <a:latin typeface="American Typewriter"/>
                <a:cs typeface="American Typewriter"/>
              </a:rPr>
              <a:t> </a:t>
            </a:r>
            <a:r>
              <a:rPr lang="en-US" sz="2400" dirty="0" err="1">
                <a:solidFill>
                  <a:schemeClr val="tx1">
                    <a:lumMod val="50000"/>
                    <a:lumOff val="50000"/>
                  </a:schemeClr>
                </a:solidFill>
                <a:latin typeface="American Typewriter"/>
                <a:cs typeface="American Typewriter"/>
              </a:rPr>
              <a:t>izleri</a:t>
            </a:r>
            <a:endParaRPr lang="en-US" sz="2400" dirty="0">
              <a:solidFill>
                <a:schemeClr val="tx1">
                  <a:lumMod val="50000"/>
                  <a:lumOff val="50000"/>
                </a:schemeClr>
              </a:solidFill>
              <a:latin typeface="American Typewriter"/>
              <a:cs typeface="American Typewriter"/>
            </a:endParaRPr>
          </a:p>
          <a:p>
            <a:pPr marL="800100" lvl="1" indent="-342900">
              <a:buFont typeface="Arial" charset="0"/>
              <a:buChar char="•"/>
            </a:pPr>
            <a:r>
              <a:rPr lang="en-US" sz="2400" dirty="0" err="1" smtClean="0">
                <a:solidFill>
                  <a:schemeClr val="tx1"/>
                </a:solidFill>
                <a:latin typeface="American Typewriter"/>
                <a:cs typeface="American Typewriter"/>
              </a:rPr>
              <a:t>Hastaliklarin</a:t>
            </a:r>
            <a:r>
              <a:rPr lang="en-US" sz="2400" dirty="0" smtClean="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olusumunda</a:t>
            </a:r>
            <a:r>
              <a:rPr lang="en-US" sz="2400" dirty="0" smtClean="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rol</a:t>
            </a:r>
            <a:r>
              <a:rPr lang="en-US" sz="2400" dirty="0" smtClean="0">
                <a:solidFill>
                  <a:schemeClr val="tx1"/>
                </a:solidFill>
                <a:latin typeface="American Typewriter"/>
                <a:cs typeface="American Typewriter"/>
              </a:rPr>
              <a:t> </a:t>
            </a:r>
            <a:r>
              <a:rPr lang="en-US" sz="2400" dirty="0" err="1" smtClean="0">
                <a:solidFill>
                  <a:schemeClr val="tx1"/>
                </a:solidFill>
                <a:latin typeface="American Typewriter"/>
                <a:cs typeface="American Typewriter"/>
              </a:rPr>
              <a:t>oynarlar</a:t>
            </a:r>
            <a:endParaRPr lang="en-US" sz="2400" dirty="0">
              <a:solidFill>
                <a:schemeClr val="tx1"/>
              </a:solidFill>
              <a:latin typeface="American Typewriter"/>
              <a:cs typeface="American Typewriter"/>
            </a:endParaRPr>
          </a:p>
          <a:p>
            <a:pPr lvl="1"/>
            <a:endParaRPr lang="en-US" sz="2400" dirty="0">
              <a:solidFill>
                <a:schemeClr val="tx1"/>
              </a:solidFill>
              <a:latin typeface="American Typewriter"/>
              <a:cs typeface="American Typewriter"/>
            </a:endParaRPr>
          </a:p>
        </p:txBody>
      </p:sp>
    </p:spTree>
    <p:extLst>
      <p:ext uri="{BB962C8B-B14F-4D97-AF65-F5344CB8AC3E}">
        <p14:creationId xmlns:p14="http://schemas.microsoft.com/office/powerpoint/2010/main" val="2124175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5723" y="183695"/>
            <a:ext cx="3180647" cy="553998"/>
          </a:xfrm>
          <a:prstGeom prst="rect">
            <a:avLst/>
          </a:prstGeom>
          <a:noFill/>
        </p:spPr>
        <p:txBody>
          <a:bodyPr wrap="square" rtlCol="0">
            <a:spAutoFit/>
          </a:bodyPr>
          <a:lstStyle/>
          <a:p>
            <a:r>
              <a:rPr lang="en-US" sz="1500" b="1" dirty="0" err="1" smtClean="0">
                <a:solidFill>
                  <a:srgbClr val="000000"/>
                </a:solidFill>
              </a:rPr>
              <a:t>Dunyada</a:t>
            </a:r>
            <a:r>
              <a:rPr lang="en-US" sz="1500" b="1" dirty="0" smtClean="0">
                <a:solidFill>
                  <a:srgbClr val="000000"/>
                </a:solidFill>
              </a:rPr>
              <a:t> </a:t>
            </a:r>
            <a:r>
              <a:rPr lang="en-US" sz="1500" b="1" dirty="0" err="1" smtClean="0">
                <a:solidFill>
                  <a:srgbClr val="000000"/>
                </a:solidFill>
              </a:rPr>
              <a:t>ucuncu</a:t>
            </a:r>
            <a:r>
              <a:rPr lang="en-US" sz="1500" b="1" dirty="0" smtClean="0">
                <a:solidFill>
                  <a:srgbClr val="000000"/>
                </a:solidFill>
              </a:rPr>
              <a:t> </a:t>
            </a:r>
            <a:r>
              <a:rPr lang="en-US" sz="1500" b="1" dirty="0" err="1" smtClean="0">
                <a:solidFill>
                  <a:srgbClr val="000000"/>
                </a:solidFill>
              </a:rPr>
              <a:t>en</a:t>
            </a:r>
            <a:r>
              <a:rPr lang="en-US" sz="1500" b="1" dirty="0" smtClean="0">
                <a:solidFill>
                  <a:srgbClr val="000000"/>
                </a:solidFill>
              </a:rPr>
              <a:t> </a:t>
            </a:r>
            <a:r>
              <a:rPr lang="en-US" sz="1500" b="1" dirty="0" err="1" smtClean="0">
                <a:solidFill>
                  <a:srgbClr val="000000"/>
                </a:solidFill>
              </a:rPr>
              <a:t>yaygin</a:t>
            </a:r>
            <a:r>
              <a:rPr lang="en-US" sz="1500" b="1" dirty="0" smtClean="0">
                <a:solidFill>
                  <a:srgbClr val="000000"/>
                </a:solidFill>
              </a:rPr>
              <a:t>  </a:t>
            </a:r>
          </a:p>
          <a:p>
            <a:r>
              <a:rPr lang="en-US" sz="1500" b="1" dirty="0" err="1" smtClean="0">
                <a:solidFill>
                  <a:srgbClr val="000000"/>
                </a:solidFill>
              </a:rPr>
              <a:t>Bati</a:t>
            </a:r>
            <a:r>
              <a:rPr lang="en-US" sz="1500" b="1" dirty="0" smtClean="0">
                <a:solidFill>
                  <a:srgbClr val="000000"/>
                </a:solidFill>
              </a:rPr>
              <a:t> </a:t>
            </a:r>
            <a:r>
              <a:rPr lang="en-US" sz="1500" b="1" dirty="0" err="1" smtClean="0">
                <a:solidFill>
                  <a:srgbClr val="000000"/>
                </a:solidFill>
              </a:rPr>
              <a:t>ulkelerinde</a:t>
            </a:r>
            <a:r>
              <a:rPr lang="en-US" sz="1500" b="1" dirty="0" smtClean="0">
                <a:solidFill>
                  <a:srgbClr val="000000"/>
                </a:solidFill>
              </a:rPr>
              <a:t> </a:t>
            </a:r>
            <a:r>
              <a:rPr lang="en-US" sz="1500" b="1" dirty="0" err="1" smtClean="0">
                <a:solidFill>
                  <a:srgbClr val="000000"/>
                </a:solidFill>
              </a:rPr>
              <a:t>en</a:t>
            </a:r>
            <a:r>
              <a:rPr lang="en-US" sz="1500" b="1" dirty="0" smtClean="0">
                <a:solidFill>
                  <a:srgbClr val="000000"/>
                </a:solidFill>
              </a:rPr>
              <a:t> </a:t>
            </a:r>
            <a:r>
              <a:rPr lang="en-US" sz="1500" b="1" dirty="0" err="1" smtClean="0">
                <a:solidFill>
                  <a:srgbClr val="000000"/>
                </a:solidFill>
              </a:rPr>
              <a:t>cok</a:t>
            </a:r>
            <a:r>
              <a:rPr lang="en-US" sz="1500" b="1" dirty="0" smtClean="0">
                <a:solidFill>
                  <a:srgbClr val="000000"/>
                </a:solidFill>
              </a:rPr>
              <a:t> </a:t>
            </a:r>
            <a:r>
              <a:rPr lang="en-US" sz="1500" b="1" dirty="0" err="1" smtClean="0">
                <a:solidFill>
                  <a:srgbClr val="000000"/>
                </a:solidFill>
              </a:rPr>
              <a:t>olduren</a:t>
            </a:r>
            <a:endParaRPr lang="en-US" sz="1500" b="1" dirty="0">
              <a:solidFill>
                <a:srgbClr val="000000"/>
              </a:solidFill>
            </a:endParaRPr>
          </a:p>
        </p:txBody>
      </p:sp>
      <p:sp>
        <p:nvSpPr>
          <p:cNvPr id="14" name="TextBox 13"/>
          <p:cNvSpPr txBox="1"/>
          <p:nvPr/>
        </p:nvSpPr>
        <p:spPr>
          <a:xfrm>
            <a:off x="5037411" y="2070686"/>
            <a:ext cx="1425605" cy="715581"/>
          </a:xfrm>
          <a:prstGeom prst="rect">
            <a:avLst/>
          </a:prstGeom>
          <a:noFill/>
        </p:spPr>
        <p:txBody>
          <a:bodyPr wrap="square" rtlCol="0">
            <a:spAutoFit/>
          </a:bodyPr>
          <a:lstStyle/>
          <a:p>
            <a:r>
              <a:rPr lang="en-US" sz="1350" b="1" dirty="0">
                <a:solidFill>
                  <a:schemeClr val="accent3">
                    <a:lumMod val="50000"/>
                  </a:schemeClr>
                </a:solidFill>
              </a:rPr>
              <a:t>MSI</a:t>
            </a:r>
          </a:p>
          <a:p>
            <a:r>
              <a:rPr lang="en-US" sz="1350" b="1" dirty="0" err="1" smtClean="0">
                <a:solidFill>
                  <a:schemeClr val="accent3">
                    <a:lumMod val="50000"/>
                  </a:schemeClr>
                </a:solidFill>
              </a:rPr>
              <a:t>Mikrosatelit</a:t>
            </a:r>
            <a:r>
              <a:rPr lang="en-US" sz="1350" b="1" dirty="0" smtClean="0">
                <a:solidFill>
                  <a:schemeClr val="accent3">
                    <a:lumMod val="50000"/>
                  </a:schemeClr>
                </a:solidFill>
              </a:rPr>
              <a:t> </a:t>
            </a:r>
            <a:r>
              <a:rPr lang="en-US" sz="1350" b="1" dirty="0" err="1" smtClean="0">
                <a:solidFill>
                  <a:schemeClr val="accent3">
                    <a:lumMod val="50000"/>
                  </a:schemeClr>
                </a:solidFill>
              </a:rPr>
              <a:t>Instabil</a:t>
            </a:r>
            <a:endParaRPr lang="en-US" sz="1350" b="1" dirty="0">
              <a:solidFill>
                <a:schemeClr val="accent3">
                  <a:lumMod val="50000"/>
                </a:schemeClr>
              </a:solidFill>
            </a:endParaRPr>
          </a:p>
        </p:txBody>
      </p:sp>
      <p:grpSp>
        <p:nvGrpSpPr>
          <p:cNvPr id="15" name="Group 14"/>
          <p:cNvGrpSpPr/>
          <p:nvPr/>
        </p:nvGrpSpPr>
        <p:grpSpPr>
          <a:xfrm>
            <a:off x="2121087" y="844044"/>
            <a:ext cx="1890210" cy="2394309"/>
            <a:chOff x="3558332" y="-239240"/>
            <a:chExt cx="2520280" cy="3192412"/>
          </a:xfrm>
        </p:grpSpPr>
        <p:pic>
          <p:nvPicPr>
            <p:cNvPr id="16" name="Picture 15" descr="Screenshot 2014-10-21 22.09.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912" y="476672"/>
              <a:ext cx="2298700" cy="2476500"/>
            </a:xfrm>
            <a:prstGeom prst="rect">
              <a:avLst/>
            </a:prstGeom>
          </p:spPr>
        </p:pic>
        <p:sp>
          <p:nvSpPr>
            <p:cNvPr id="17" name="Rectangle 16"/>
            <p:cNvSpPr/>
            <p:nvPr/>
          </p:nvSpPr>
          <p:spPr>
            <a:xfrm>
              <a:off x="5652120" y="980728"/>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8" name="Rectangle 17"/>
            <p:cNvSpPr/>
            <p:nvPr/>
          </p:nvSpPr>
          <p:spPr>
            <a:xfrm rot="5400000">
              <a:off x="4139952" y="548680"/>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9" name="Rectangle 18"/>
            <p:cNvSpPr/>
            <p:nvPr/>
          </p:nvSpPr>
          <p:spPr>
            <a:xfrm rot="5400000">
              <a:off x="3995936" y="119675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0" name="Rectangle 19"/>
            <p:cNvSpPr/>
            <p:nvPr/>
          </p:nvSpPr>
          <p:spPr>
            <a:xfrm rot="5400000">
              <a:off x="4499992" y="227687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1" name="Rectangle 20"/>
            <p:cNvSpPr/>
            <p:nvPr/>
          </p:nvSpPr>
          <p:spPr>
            <a:xfrm>
              <a:off x="5004048" y="83671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2" name="TextBox 21"/>
            <p:cNvSpPr txBox="1"/>
            <p:nvPr/>
          </p:nvSpPr>
          <p:spPr>
            <a:xfrm>
              <a:off x="3558332" y="-239240"/>
              <a:ext cx="2520280" cy="738664"/>
            </a:xfrm>
            <a:prstGeom prst="rect">
              <a:avLst/>
            </a:prstGeom>
            <a:noFill/>
          </p:spPr>
          <p:txBody>
            <a:bodyPr wrap="square" rtlCol="0">
              <a:spAutoFit/>
            </a:bodyPr>
            <a:lstStyle/>
            <a:p>
              <a:pPr algn="ctr"/>
              <a:r>
                <a:rPr lang="en-US" sz="1500" dirty="0"/>
                <a:t>Bethesda </a:t>
              </a:r>
              <a:r>
                <a:rPr lang="en-US" sz="1500" dirty="0" err="1" smtClean="0"/>
                <a:t>Teshis</a:t>
              </a:r>
              <a:r>
                <a:rPr lang="en-US" sz="1500" dirty="0" smtClean="0"/>
                <a:t> </a:t>
              </a:r>
              <a:r>
                <a:rPr lang="en-US" sz="1500" dirty="0" err="1" smtClean="0"/>
                <a:t>Kurallari</a:t>
              </a:r>
              <a:endParaRPr lang="en-US" sz="1500" dirty="0"/>
            </a:p>
          </p:txBody>
        </p:sp>
      </p:grpSp>
      <p:sp>
        <p:nvSpPr>
          <p:cNvPr id="12" name="Right Arrow 11"/>
          <p:cNvSpPr/>
          <p:nvPr/>
        </p:nvSpPr>
        <p:spPr>
          <a:xfrm>
            <a:off x="3855761" y="2187641"/>
            <a:ext cx="702078" cy="59095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graphicFrame>
        <p:nvGraphicFramePr>
          <p:cNvPr id="29" name="Chart 28"/>
          <p:cNvGraphicFramePr/>
          <p:nvPr>
            <p:extLst>
              <p:ext uri="{D42A27DB-BD31-4B8C-83A1-F6EECF244321}">
                <p14:modId xmlns:p14="http://schemas.microsoft.com/office/powerpoint/2010/main" val="520932930"/>
              </p:ext>
            </p:extLst>
          </p:nvPr>
        </p:nvGraphicFramePr>
        <p:xfrm>
          <a:off x="5777069" y="536587"/>
          <a:ext cx="3003660" cy="15375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p:cNvGraphicFramePr/>
          <p:nvPr>
            <p:extLst>
              <p:ext uri="{D42A27DB-BD31-4B8C-83A1-F6EECF244321}">
                <p14:modId xmlns:p14="http://schemas.microsoft.com/office/powerpoint/2010/main" val="520932930"/>
              </p:ext>
            </p:extLst>
          </p:nvPr>
        </p:nvGraphicFramePr>
        <p:xfrm>
          <a:off x="5745817" y="2635131"/>
          <a:ext cx="3003660" cy="1537546"/>
        </p:xfrm>
        <a:graphic>
          <a:graphicData uri="http://schemas.openxmlformats.org/drawingml/2006/chart">
            <c:chart xmlns:c="http://schemas.openxmlformats.org/drawingml/2006/chart" xmlns:r="http://schemas.openxmlformats.org/officeDocument/2006/relationships" r:id="rId4"/>
          </a:graphicData>
        </a:graphic>
      </p:graphicFrame>
      <p:pic>
        <p:nvPicPr>
          <p:cNvPr id="33" name="Picture 6" descr="http://healthypro.org/images/Colon-Cancer.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468" y="952925"/>
            <a:ext cx="2298460" cy="1722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TextBox 33"/>
          <p:cNvSpPr txBox="1"/>
          <p:nvPr/>
        </p:nvSpPr>
        <p:spPr>
          <a:xfrm>
            <a:off x="274408" y="105032"/>
            <a:ext cx="1905391" cy="1200328"/>
          </a:xfrm>
          <a:prstGeom prst="rect">
            <a:avLst/>
          </a:prstGeom>
          <a:noFill/>
        </p:spPr>
        <p:txBody>
          <a:bodyPr wrap="square" rtlCol="0">
            <a:spAutoFit/>
          </a:bodyPr>
          <a:lstStyle/>
          <a:p>
            <a:pPr algn="ctr"/>
            <a:r>
              <a:rPr lang="en-US" sz="2400" b="1" dirty="0" err="1" smtClean="0">
                <a:solidFill>
                  <a:srgbClr val="254061"/>
                </a:solidFill>
                <a:effectLst>
                  <a:outerShdw blurRad="50800" dist="76200" dir="2700000" algn="tl" rotWithShape="0">
                    <a:prstClr val="black">
                      <a:alpha val="40000"/>
                    </a:prstClr>
                  </a:outerShdw>
                </a:effectLst>
              </a:rPr>
              <a:t>Kalin</a:t>
            </a:r>
            <a:r>
              <a:rPr lang="en-US" sz="2400" b="1" dirty="0" smtClean="0">
                <a:solidFill>
                  <a:srgbClr val="254061"/>
                </a:solidFill>
                <a:effectLst>
                  <a:outerShdw blurRad="50800" dist="76200" dir="2700000" algn="tl" rotWithShape="0">
                    <a:prstClr val="black">
                      <a:alpha val="40000"/>
                    </a:prstClr>
                  </a:outerShdw>
                </a:effectLst>
              </a:rPr>
              <a:t> </a:t>
            </a:r>
            <a:r>
              <a:rPr lang="en-US" sz="2400" b="1" dirty="0" err="1" smtClean="0">
                <a:solidFill>
                  <a:srgbClr val="254061"/>
                </a:solidFill>
                <a:effectLst>
                  <a:outerShdw blurRad="50800" dist="76200" dir="2700000" algn="tl" rotWithShape="0">
                    <a:prstClr val="black">
                      <a:alpha val="40000"/>
                    </a:prstClr>
                  </a:outerShdw>
                </a:effectLst>
              </a:rPr>
              <a:t>Bagirsak</a:t>
            </a:r>
            <a:r>
              <a:rPr lang="en-US" sz="2400" b="1" dirty="0" smtClean="0">
                <a:solidFill>
                  <a:srgbClr val="254061"/>
                </a:solidFill>
                <a:effectLst>
                  <a:outerShdw blurRad="50800" dist="76200" dir="2700000" algn="tl" rotWithShape="0">
                    <a:prstClr val="black">
                      <a:alpha val="40000"/>
                    </a:prstClr>
                  </a:outerShdw>
                </a:effectLst>
              </a:rPr>
              <a:t> </a:t>
            </a:r>
            <a:r>
              <a:rPr lang="en-US" sz="2400" b="1" dirty="0" err="1" smtClean="0">
                <a:solidFill>
                  <a:srgbClr val="254061"/>
                </a:solidFill>
                <a:effectLst>
                  <a:outerShdw blurRad="50800" dist="76200" dir="2700000" algn="tl" rotWithShape="0">
                    <a:prstClr val="black">
                      <a:alpha val="40000"/>
                    </a:prstClr>
                  </a:outerShdw>
                </a:effectLst>
              </a:rPr>
              <a:t>Kanseri</a:t>
            </a:r>
            <a:endParaRPr lang="en-US" sz="2400" b="1" dirty="0">
              <a:solidFill>
                <a:srgbClr val="254061"/>
              </a:solidFill>
              <a:effectLst>
                <a:outerShdw blurRad="50800" dist="76200" dir="2700000" algn="tl" rotWithShape="0">
                  <a:prstClr val="black">
                    <a:alpha val="40000"/>
                  </a:prstClr>
                </a:outerShdw>
              </a:effectLst>
            </a:endParaRPr>
          </a:p>
        </p:txBody>
      </p:sp>
      <p:sp>
        <p:nvSpPr>
          <p:cNvPr id="35" name="TextBox 34"/>
          <p:cNvSpPr txBox="1"/>
          <p:nvPr/>
        </p:nvSpPr>
        <p:spPr>
          <a:xfrm>
            <a:off x="5298378" y="111289"/>
            <a:ext cx="4104456" cy="400110"/>
          </a:xfrm>
          <a:prstGeom prst="rect">
            <a:avLst/>
          </a:prstGeom>
          <a:noFill/>
        </p:spPr>
        <p:txBody>
          <a:bodyPr wrap="square" rtlCol="0">
            <a:spAutoFit/>
          </a:bodyPr>
          <a:lstStyle/>
          <a:p>
            <a:pPr algn="ctr"/>
            <a:r>
              <a:rPr lang="en-US" sz="2000" dirty="0" err="1" smtClean="0"/>
              <a:t>Kalitimsal</a:t>
            </a:r>
            <a:r>
              <a:rPr lang="en-US" sz="2000" dirty="0" smtClean="0"/>
              <a:t> </a:t>
            </a:r>
            <a:r>
              <a:rPr lang="en-US" sz="2000" dirty="0" err="1" smtClean="0"/>
              <a:t>olmayan</a:t>
            </a:r>
            <a:r>
              <a:rPr lang="en-US" sz="2000" dirty="0" smtClean="0"/>
              <a:t>:</a:t>
            </a:r>
            <a:endParaRPr lang="en-US" sz="2000" dirty="0"/>
          </a:p>
        </p:txBody>
      </p:sp>
      <p:sp>
        <p:nvSpPr>
          <p:cNvPr id="36" name="TextBox 35"/>
          <p:cNvSpPr txBox="1"/>
          <p:nvPr/>
        </p:nvSpPr>
        <p:spPr>
          <a:xfrm>
            <a:off x="10878490" y="111289"/>
            <a:ext cx="3672408" cy="400110"/>
          </a:xfrm>
          <a:prstGeom prst="rect">
            <a:avLst/>
          </a:prstGeom>
          <a:noFill/>
        </p:spPr>
        <p:txBody>
          <a:bodyPr wrap="square" rtlCol="0">
            <a:spAutoFit/>
          </a:bodyPr>
          <a:lstStyle/>
          <a:p>
            <a:pPr algn="ctr"/>
            <a:r>
              <a:rPr lang="en-US" sz="2000" dirty="0" err="1" smtClean="0"/>
              <a:t>Kalitimsal</a:t>
            </a:r>
            <a:r>
              <a:rPr lang="en-US" sz="2000" dirty="0" smtClean="0"/>
              <a:t>:</a:t>
            </a:r>
            <a:endParaRPr lang="en-US" sz="2000" dirty="0"/>
          </a:p>
        </p:txBody>
      </p:sp>
      <p:sp>
        <p:nvSpPr>
          <p:cNvPr id="37" name="TextBox 36"/>
          <p:cNvSpPr txBox="1"/>
          <p:nvPr/>
        </p:nvSpPr>
        <p:spPr>
          <a:xfrm>
            <a:off x="5471592" y="2294886"/>
            <a:ext cx="3672408" cy="400110"/>
          </a:xfrm>
          <a:prstGeom prst="rect">
            <a:avLst/>
          </a:prstGeom>
          <a:noFill/>
        </p:spPr>
        <p:txBody>
          <a:bodyPr wrap="square" rtlCol="0">
            <a:spAutoFit/>
          </a:bodyPr>
          <a:lstStyle/>
          <a:p>
            <a:pPr algn="ctr"/>
            <a:r>
              <a:rPr lang="en-US" sz="2000" dirty="0" err="1" smtClean="0"/>
              <a:t>Kalitimsal</a:t>
            </a:r>
            <a:r>
              <a:rPr lang="en-US" sz="2000" dirty="0" smtClean="0"/>
              <a:t>:</a:t>
            </a:r>
            <a:endParaRPr lang="en-US" sz="2000" dirty="0"/>
          </a:p>
        </p:txBody>
      </p:sp>
    </p:spTree>
    <p:extLst>
      <p:ext uri="{BB962C8B-B14F-4D97-AF65-F5344CB8AC3E}">
        <p14:creationId xmlns:p14="http://schemas.microsoft.com/office/powerpoint/2010/main" val="145532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5723" y="183695"/>
            <a:ext cx="3180647" cy="553998"/>
          </a:xfrm>
          <a:prstGeom prst="rect">
            <a:avLst/>
          </a:prstGeom>
          <a:noFill/>
        </p:spPr>
        <p:txBody>
          <a:bodyPr wrap="square" rtlCol="0">
            <a:spAutoFit/>
          </a:bodyPr>
          <a:lstStyle/>
          <a:p>
            <a:r>
              <a:rPr lang="en-US" sz="1500" b="1" dirty="0" err="1" smtClean="0">
                <a:solidFill>
                  <a:srgbClr val="000000"/>
                </a:solidFill>
              </a:rPr>
              <a:t>Dunyada</a:t>
            </a:r>
            <a:r>
              <a:rPr lang="en-US" sz="1500" b="1" dirty="0" smtClean="0">
                <a:solidFill>
                  <a:srgbClr val="000000"/>
                </a:solidFill>
              </a:rPr>
              <a:t> </a:t>
            </a:r>
            <a:r>
              <a:rPr lang="en-US" sz="1500" b="1" dirty="0" err="1" smtClean="0">
                <a:solidFill>
                  <a:srgbClr val="000000"/>
                </a:solidFill>
              </a:rPr>
              <a:t>ucuncu</a:t>
            </a:r>
            <a:r>
              <a:rPr lang="en-US" sz="1500" b="1" dirty="0" smtClean="0">
                <a:solidFill>
                  <a:srgbClr val="000000"/>
                </a:solidFill>
              </a:rPr>
              <a:t> </a:t>
            </a:r>
            <a:r>
              <a:rPr lang="en-US" sz="1500" b="1" dirty="0" err="1" smtClean="0">
                <a:solidFill>
                  <a:srgbClr val="000000"/>
                </a:solidFill>
              </a:rPr>
              <a:t>en</a:t>
            </a:r>
            <a:r>
              <a:rPr lang="en-US" sz="1500" b="1" dirty="0" smtClean="0">
                <a:solidFill>
                  <a:srgbClr val="000000"/>
                </a:solidFill>
              </a:rPr>
              <a:t> </a:t>
            </a:r>
            <a:r>
              <a:rPr lang="en-US" sz="1500" b="1" dirty="0" err="1" smtClean="0">
                <a:solidFill>
                  <a:srgbClr val="000000"/>
                </a:solidFill>
              </a:rPr>
              <a:t>yaygin</a:t>
            </a:r>
            <a:r>
              <a:rPr lang="en-US" sz="1500" b="1" dirty="0" smtClean="0">
                <a:solidFill>
                  <a:srgbClr val="000000"/>
                </a:solidFill>
              </a:rPr>
              <a:t>  </a:t>
            </a:r>
          </a:p>
          <a:p>
            <a:r>
              <a:rPr lang="en-US" sz="1500" b="1" dirty="0" err="1" smtClean="0">
                <a:solidFill>
                  <a:srgbClr val="000000"/>
                </a:solidFill>
              </a:rPr>
              <a:t>Bati</a:t>
            </a:r>
            <a:r>
              <a:rPr lang="en-US" sz="1500" b="1" dirty="0" smtClean="0">
                <a:solidFill>
                  <a:srgbClr val="000000"/>
                </a:solidFill>
              </a:rPr>
              <a:t> </a:t>
            </a:r>
            <a:r>
              <a:rPr lang="en-US" sz="1500" b="1" dirty="0" err="1" smtClean="0">
                <a:solidFill>
                  <a:srgbClr val="000000"/>
                </a:solidFill>
              </a:rPr>
              <a:t>ulkelerinde</a:t>
            </a:r>
            <a:r>
              <a:rPr lang="en-US" sz="1500" b="1" dirty="0" smtClean="0">
                <a:solidFill>
                  <a:srgbClr val="000000"/>
                </a:solidFill>
              </a:rPr>
              <a:t> </a:t>
            </a:r>
            <a:r>
              <a:rPr lang="en-US" sz="1500" b="1" dirty="0" err="1" smtClean="0">
                <a:solidFill>
                  <a:srgbClr val="000000"/>
                </a:solidFill>
              </a:rPr>
              <a:t>en</a:t>
            </a:r>
            <a:r>
              <a:rPr lang="en-US" sz="1500" b="1" dirty="0" smtClean="0">
                <a:solidFill>
                  <a:srgbClr val="000000"/>
                </a:solidFill>
              </a:rPr>
              <a:t> </a:t>
            </a:r>
            <a:r>
              <a:rPr lang="en-US" sz="1500" b="1" dirty="0" err="1" smtClean="0">
                <a:solidFill>
                  <a:srgbClr val="000000"/>
                </a:solidFill>
              </a:rPr>
              <a:t>cok</a:t>
            </a:r>
            <a:r>
              <a:rPr lang="en-US" sz="1500" b="1" dirty="0" smtClean="0">
                <a:solidFill>
                  <a:srgbClr val="000000"/>
                </a:solidFill>
              </a:rPr>
              <a:t> </a:t>
            </a:r>
            <a:r>
              <a:rPr lang="en-US" sz="1500" b="1" dirty="0" err="1" smtClean="0">
                <a:solidFill>
                  <a:srgbClr val="000000"/>
                </a:solidFill>
              </a:rPr>
              <a:t>olduren</a:t>
            </a:r>
            <a:endParaRPr lang="en-US" sz="1500" b="1" dirty="0">
              <a:solidFill>
                <a:srgbClr val="000000"/>
              </a:solidFill>
            </a:endParaRPr>
          </a:p>
        </p:txBody>
      </p:sp>
      <p:sp>
        <p:nvSpPr>
          <p:cNvPr id="14" name="TextBox 13"/>
          <p:cNvSpPr txBox="1"/>
          <p:nvPr/>
        </p:nvSpPr>
        <p:spPr>
          <a:xfrm>
            <a:off x="5037411" y="2070686"/>
            <a:ext cx="1425605" cy="715581"/>
          </a:xfrm>
          <a:prstGeom prst="rect">
            <a:avLst/>
          </a:prstGeom>
          <a:noFill/>
        </p:spPr>
        <p:txBody>
          <a:bodyPr wrap="square" rtlCol="0">
            <a:spAutoFit/>
          </a:bodyPr>
          <a:lstStyle/>
          <a:p>
            <a:r>
              <a:rPr lang="en-US" sz="1350" b="1" dirty="0">
                <a:solidFill>
                  <a:schemeClr val="accent3">
                    <a:lumMod val="50000"/>
                  </a:schemeClr>
                </a:solidFill>
              </a:rPr>
              <a:t>MSI</a:t>
            </a:r>
          </a:p>
          <a:p>
            <a:r>
              <a:rPr lang="en-US" sz="1350" b="1" dirty="0" err="1" smtClean="0">
                <a:solidFill>
                  <a:schemeClr val="accent3">
                    <a:lumMod val="50000"/>
                  </a:schemeClr>
                </a:solidFill>
              </a:rPr>
              <a:t>Mikrosatelit</a:t>
            </a:r>
            <a:r>
              <a:rPr lang="en-US" sz="1350" b="1" dirty="0" smtClean="0">
                <a:solidFill>
                  <a:schemeClr val="accent3">
                    <a:lumMod val="50000"/>
                  </a:schemeClr>
                </a:solidFill>
              </a:rPr>
              <a:t> </a:t>
            </a:r>
            <a:r>
              <a:rPr lang="en-US" sz="1350" b="1" dirty="0" err="1" smtClean="0">
                <a:solidFill>
                  <a:schemeClr val="accent3">
                    <a:lumMod val="50000"/>
                  </a:schemeClr>
                </a:solidFill>
              </a:rPr>
              <a:t>Instabil</a:t>
            </a:r>
            <a:endParaRPr lang="en-US" sz="1350" b="1" dirty="0">
              <a:solidFill>
                <a:schemeClr val="accent3">
                  <a:lumMod val="50000"/>
                </a:schemeClr>
              </a:solidFill>
            </a:endParaRPr>
          </a:p>
        </p:txBody>
      </p:sp>
      <p:grpSp>
        <p:nvGrpSpPr>
          <p:cNvPr id="15" name="Group 14"/>
          <p:cNvGrpSpPr/>
          <p:nvPr/>
        </p:nvGrpSpPr>
        <p:grpSpPr>
          <a:xfrm>
            <a:off x="2121087" y="844044"/>
            <a:ext cx="1890210" cy="2394309"/>
            <a:chOff x="3558332" y="-239240"/>
            <a:chExt cx="2520280" cy="3192412"/>
          </a:xfrm>
        </p:grpSpPr>
        <p:pic>
          <p:nvPicPr>
            <p:cNvPr id="16" name="Picture 15" descr="Screenshot 2014-10-21 22.09.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912" y="476672"/>
              <a:ext cx="2298700" cy="2476500"/>
            </a:xfrm>
            <a:prstGeom prst="rect">
              <a:avLst/>
            </a:prstGeom>
          </p:spPr>
        </p:pic>
        <p:sp>
          <p:nvSpPr>
            <p:cNvPr id="17" name="Rectangle 16"/>
            <p:cNvSpPr/>
            <p:nvPr/>
          </p:nvSpPr>
          <p:spPr>
            <a:xfrm>
              <a:off x="5652120" y="980728"/>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8" name="Rectangle 17"/>
            <p:cNvSpPr/>
            <p:nvPr/>
          </p:nvSpPr>
          <p:spPr>
            <a:xfrm rot="5400000">
              <a:off x="4139952" y="548680"/>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9" name="Rectangle 18"/>
            <p:cNvSpPr/>
            <p:nvPr/>
          </p:nvSpPr>
          <p:spPr>
            <a:xfrm rot="5400000">
              <a:off x="3995936" y="119675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0" name="Rectangle 19"/>
            <p:cNvSpPr/>
            <p:nvPr/>
          </p:nvSpPr>
          <p:spPr>
            <a:xfrm rot="5400000">
              <a:off x="4499992" y="227687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1" name="Rectangle 20"/>
            <p:cNvSpPr/>
            <p:nvPr/>
          </p:nvSpPr>
          <p:spPr>
            <a:xfrm>
              <a:off x="5004048" y="83671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2" name="TextBox 21"/>
            <p:cNvSpPr txBox="1"/>
            <p:nvPr/>
          </p:nvSpPr>
          <p:spPr>
            <a:xfrm>
              <a:off x="3558332" y="-239240"/>
              <a:ext cx="2520280" cy="738664"/>
            </a:xfrm>
            <a:prstGeom prst="rect">
              <a:avLst/>
            </a:prstGeom>
            <a:noFill/>
          </p:spPr>
          <p:txBody>
            <a:bodyPr wrap="square" rtlCol="0">
              <a:spAutoFit/>
            </a:bodyPr>
            <a:lstStyle/>
            <a:p>
              <a:pPr algn="ctr"/>
              <a:r>
                <a:rPr lang="en-US" sz="1500" dirty="0"/>
                <a:t>Bethesda </a:t>
              </a:r>
              <a:r>
                <a:rPr lang="en-US" sz="1500" dirty="0" err="1" smtClean="0"/>
                <a:t>Teshis</a:t>
              </a:r>
              <a:r>
                <a:rPr lang="en-US" sz="1500" dirty="0" smtClean="0"/>
                <a:t> </a:t>
              </a:r>
              <a:r>
                <a:rPr lang="en-US" sz="1500" dirty="0" err="1" smtClean="0"/>
                <a:t>Kurallari</a:t>
              </a:r>
              <a:endParaRPr lang="en-US" sz="1500" dirty="0"/>
            </a:p>
          </p:txBody>
        </p:sp>
      </p:grpSp>
      <p:sp>
        <p:nvSpPr>
          <p:cNvPr id="12" name="Right Arrow 11"/>
          <p:cNvSpPr/>
          <p:nvPr/>
        </p:nvSpPr>
        <p:spPr>
          <a:xfrm>
            <a:off x="3855761" y="2187641"/>
            <a:ext cx="702078" cy="59095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grpSp>
        <p:nvGrpSpPr>
          <p:cNvPr id="23" name="Group 22"/>
          <p:cNvGrpSpPr/>
          <p:nvPr/>
        </p:nvGrpSpPr>
        <p:grpSpPr>
          <a:xfrm>
            <a:off x="-1935556" y="3325194"/>
            <a:ext cx="4706053" cy="3256406"/>
            <a:chOff x="-1219200" y="1599865"/>
            <a:chExt cx="5486400" cy="3657600"/>
          </a:xfrm>
        </p:grpSpPr>
        <p:pic>
          <p:nvPicPr>
            <p:cNvPr id="24" name="Picture 23" descr="figur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599865"/>
              <a:ext cx="5486400" cy="3657600"/>
            </a:xfrm>
            <a:prstGeom prst="rect">
              <a:avLst/>
            </a:prstGeom>
          </p:spPr>
        </p:pic>
        <p:sp>
          <p:nvSpPr>
            <p:cNvPr id="25" name="Rectangle 24"/>
            <p:cNvSpPr/>
            <p:nvPr/>
          </p:nvSpPr>
          <p:spPr>
            <a:xfrm>
              <a:off x="-1219200" y="1599865"/>
              <a:ext cx="2696959" cy="36576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6" name="TextBox 25"/>
          <p:cNvSpPr txBox="1"/>
          <p:nvPr/>
        </p:nvSpPr>
        <p:spPr>
          <a:xfrm>
            <a:off x="6071638" y="6333066"/>
            <a:ext cx="3186048" cy="300082"/>
          </a:xfrm>
          <a:prstGeom prst="rect">
            <a:avLst/>
          </a:prstGeom>
          <a:noFill/>
        </p:spPr>
        <p:txBody>
          <a:bodyPr wrap="square" rtlCol="0">
            <a:spAutoFit/>
          </a:bodyPr>
          <a:lstStyle/>
          <a:p>
            <a:r>
              <a:rPr lang="en-US" sz="1350" dirty="0">
                <a:solidFill>
                  <a:schemeClr val="bg1">
                    <a:lumMod val="50000"/>
                  </a:schemeClr>
                </a:solidFill>
              </a:rPr>
              <a:t>Bilgin Sonay et al., BMC Genomics, 2015</a:t>
            </a:r>
          </a:p>
        </p:txBody>
      </p:sp>
      <p:graphicFrame>
        <p:nvGraphicFramePr>
          <p:cNvPr id="29" name="Chart 28"/>
          <p:cNvGraphicFramePr/>
          <p:nvPr>
            <p:extLst/>
          </p:nvPr>
        </p:nvGraphicFramePr>
        <p:xfrm>
          <a:off x="5777069" y="536587"/>
          <a:ext cx="3003660" cy="15375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p:cNvGraphicFramePr/>
          <p:nvPr>
            <p:extLst/>
          </p:nvPr>
        </p:nvGraphicFramePr>
        <p:xfrm>
          <a:off x="5745817" y="2635131"/>
          <a:ext cx="3003660" cy="1537546"/>
        </p:xfrm>
        <a:graphic>
          <a:graphicData uri="http://schemas.openxmlformats.org/drawingml/2006/chart">
            <c:chart xmlns:c="http://schemas.openxmlformats.org/drawingml/2006/chart" xmlns:r="http://schemas.openxmlformats.org/officeDocument/2006/relationships" r:id="rId5"/>
          </a:graphicData>
        </a:graphic>
      </p:graphicFrame>
      <p:pic>
        <p:nvPicPr>
          <p:cNvPr id="33" name="Picture 6" descr="http://healthypro.org/images/Colon-Cancer.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468" y="952925"/>
            <a:ext cx="2298460" cy="1722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TextBox 33"/>
          <p:cNvSpPr txBox="1"/>
          <p:nvPr/>
        </p:nvSpPr>
        <p:spPr>
          <a:xfrm>
            <a:off x="274408" y="105032"/>
            <a:ext cx="1905391" cy="1200328"/>
          </a:xfrm>
          <a:prstGeom prst="rect">
            <a:avLst/>
          </a:prstGeom>
          <a:noFill/>
        </p:spPr>
        <p:txBody>
          <a:bodyPr wrap="square" rtlCol="0">
            <a:spAutoFit/>
          </a:bodyPr>
          <a:lstStyle/>
          <a:p>
            <a:pPr algn="ctr"/>
            <a:r>
              <a:rPr lang="en-US" sz="2400" b="1" dirty="0" err="1" smtClean="0">
                <a:solidFill>
                  <a:srgbClr val="254061"/>
                </a:solidFill>
                <a:effectLst>
                  <a:outerShdw blurRad="50800" dist="76200" dir="2700000" algn="tl" rotWithShape="0">
                    <a:prstClr val="black">
                      <a:alpha val="40000"/>
                    </a:prstClr>
                  </a:outerShdw>
                </a:effectLst>
              </a:rPr>
              <a:t>Kalin</a:t>
            </a:r>
            <a:r>
              <a:rPr lang="en-US" sz="2400" b="1" dirty="0" smtClean="0">
                <a:solidFill>
                  <a:srgbClr val="254061"/>
                </a:solidFill>
                <a:effectLst>
                  <a:outerShdw blurRad="50800" dist="76200" dir="2700000" algn="tl" rotWithShape="0">
                    <a:prstClr val="black">
                      <a:alpha val="40000"/>
                    </a:prstClr>
                  </a:outerShdw>
                </a:effectLst>
              </a:rPr>
              <a:t> </a:t>
            </a:r>
            <a:r>
              <a:rPr lang="en-US" sz="2400" b="1" dirty="0" err="1" smtClean="0">
                <a:solidFill>
                  <a:srgbClr val="254061"/>
                </a:solidFill>
                <a:effectLst>
                  <a:outerShdw blurRad="50800" dist="76200" dir="2700000" algn="tl" rotWithShape="0">
                    <a:prstClr val="black">
                      <a:alpha val="40000"/>
                    </a:prstClr>
                  </a:outerShdw>
                </a:effectLst>
              </a:rPr>
              <a:t>Bagirsak</a:t>
            </a:r>
            <a:r>
              <a:rPr lang="en-US" sz="2400" b="1" dirty="0" smtClean="0">
                <a:solidFill>
                  <a:srgbClr val="254061"/>
                </a:solidFill>
                <a:effectLst>
                  <a:outerShdw blurRad="50800" dist="76200" dir="2700000" algn="tl" rotWithShape="0">
                    <a:prstClr val="black">
                      <a:alpha val="40000"/>
                    </a:prstClr>
                  </a:outerShdw>
                </a:effectLst>
              </a:rPr>
              <a:t> </a:t>
            </a:r>
            <a:r>
              <a:rPr lang="en-US" sz="2400" b="1" dirty="0" err="1" smtClean="0">
                <a:solidFill>
                  <a:srgbClr val="254061"/>
                </a:solidFill>
                <a:effectLst>
                  <a:outerShdw blurRad="50800" dist="76200" dir="2700000" algn="tl" rotWithShape="0">
                    <a:prstClr val="black">
                      <a:alpha val="40000"/>
                    </a:prstClr>
                  </a:outerShdw>
                </a:effectLst>
              </a:rPr>
              <a:t>Kanseri</a:t>
            </a:r>
            <a:endParaRPr lang="en-US" sz="2400" b="1" dirty="0">
              <a:solidFill>
                <a:srgbClr val="254061"/>
              </a:solidFill>
              <a:effectLst>
                <a:outerShdw blurRad="50800" dist="76200" dir="2700000" algn="tl" rotWithShape="0">
                  <a:prstClr val="black">
                    <a:alpha val="40000"/>
                  </a:prstClr>
                </a:outerShdw>
              </a:effectLst>
            </a:endParaRPr>
          </a:p>
        </p:txBody>
      </p:sp>
      <p:sp>
        <p:nvSpPr>
          <p:cNvPr id="35" name="TextBox 34"/>
          <p:cNvSpPr txBox="1"/>
          <p:nvPr/>
        </p:nvSpPr>
        <p:spPr>
          <a:xfrm>
            <a:off x="5298378" y="111289"/>
            <a:ext cx="4104456" cy="400110"/>
          </a:xfrm>
          <a:prstGeom prst="rect">
            <a:avLst/>
          </a:prstGeom>
          <a:noFill/>
        </p:spPr>
        <p:txBody>
          <a:bodyPr wrap="square" rtlCol="0">
            <a:spAutoFit/>
          </a:bodyPr>
          <a:lstStyle/>
          <a:p>
            <a:pPr algn="ctr"/>
            <a:r>
              <a:rPr lang="en-US" sz="2000" dirty="0" err="1" smtClean="0"/>
              <a:t>Kalitimsal</a:t>
            </a:r>
            <a:r>
              <a:rPr lang="en-US" sz="2000" dirty="0" smtClean="0"/>
              <a:t> </a:t>
            </a:r>
            <a:r>
              <a:rPr lang="en-US" sz="2000" dirty="0" err="1" smtClean="0"/>
              <a:t>olmayan</a:t>
            </a:r>
            <a:r>
              <a:rPr lang="en-US" sz="2000" dirty="0" smtClean="0"/>
              <a:t>:</a:t>
            </a:r>
            <a:endParaRPr lang="en-US" sz="2000" dirty="0"/>
          </a:p>
        </p:txBody>
      </p:sp>
      <p:sp>
        <p:nvSpPr>
          <p:cNvPr id="36" name="TextBox 35"/>
          <p:cNvSpPr txBox="1"/>
          <p:nvPr/>
        </p:nvSpPr>
        <p:spPr>
          <a:xfrm>
            <a:off x="10878490" y="111289"/>
            <a:ext cx="3672408" cy="400110"/>
          </a:xfrm>
          <a:prstGeom prst="rect">
            <a:avLst/>
          </a:prstGeom>
          <a:noFill/>
        </p:spPr>
        <p:txBody>
          <a:bodyPr wrap="square" rtlCol="0">
            <a:spAutoFit/>
          </a:bodyPr>
          <a:lstStyle/>
          <a:p>
            <a:pPr algn="ctr"/>
            <a:r>
              <a:rPr lang="en-US" sz="2000" dirty="0" err="1" smtClean="0"/>
              <a:t>Kalitimsal</a:t>
            </a:r>
            <a:r>
              <a:rPr lang="en-US" sz="2000" dirty="0" smtClean="0"/>
              <a:t>:</a:t>
            </a:r>
            <a:endParaRPr lang="en-US" sz="2000" dirty="0"/>
          </a:p>
        </p:txBody>
      </p:sp>
      <p:sp>
        <p:nvSpPr>
          <p:cNvPr id="37" name="TextBox 36"/>
          <p:cNvSpPr txBox="1"/>
          <p:nvPr/>
        </p:nvSpPr>
        <p:spPr>
          <a:xfrm>
            <a:off x="5471592" y="2294886"/>
            <a:ext cx="3672408" cy="400110"/>
          </a:xfrm>
          <a:prstGeom prst="rect">
            <a:avLst/>
          </a:prstGeom>
          <a:noFill/>
        </p:spPr>
        <p:txBody>
          <a:bodyPr wrap="square" rtlCol="0">
            <a:spAutoFit/>
          </a:bodyPr>
          <a:lstStyle/>
          <a:p>
            <a:pPr algn="ctr"/>
            <a:r>
              <a:rPr lang="en-US" sz="2000" dirty="0" err="1" smtClean="0"/>
              <a:t>Kalitimsal</a:t>
            </a:r>
            <a:r>
              <a:rPr lang="en-US" sz="2000" dirty="0" smtClean="0"/>
              <a:t>:</a:t>
            </a:r>
            <a:endParaRPr lang="en-US" sz="2000" dirty="0"/>
          </a:p>
        </p:txBody>
      </p:sp>
      <p:sp>
        <p:nvSpPr>
          <p:cNvPr id="6" name="TextBox 5"/>
          <p:cNvSpPr txBox="1"/>
          <p:nvPr/>
        </p:nvSpPr>
        <p:spPr>
          <a:xfrm rot="16200000">
            <a:off x="-646048" y="4768731"/>
            <a:ext cx="2417040" cy="369332"/>
          </a:xfrm>
          <a:prstGeom prst="rect">
            <a:avLst/>
          </a:prstGeom>
          <a:solidFill>
            <a:schemeClr val="bg1"/>
          </a:solidFill>
        </p:spPr>
        <p:txBody>
          <a:bodyPr wrap="square" rtlCol="0">
            <a:spAutoFit/>
          </a:bodyPr>
          <a:lstStyle/>
          <a:p>
            <a:pPr algn="ctr"/>
            <a:r>
              <a:rPr lang="en-US" dirty="0" smtClean="0"/>
              <a:t>MSI Gen </a:t>
            </a:r>
            <a:r>
              <a:rPr lang="en-US" dirty="0" err="1" smtClean="0"/>
              <a:t>Sayisi</a:t>
            </a:r>
            <a:endParaRPr lang="en-US" dirty="0"/>
          </a:p>
        </p:txBody>
      </p:sp>
      <p:sp>
        <p:nvSpPr>
          <p:cNvPr id="38" name="TextBox 37"/>
          <p:cNvSpPr txBox="1"/>
          <p:nvPr/>
        </p:nvSpPr>
        <p:spPr>
          <a:xfrm>
            <a:off x="554456" y="6157941"/>
            <a:ext cx="2417040" cy="369332"/>
          </a:xfrm>
          <a:prstGeom prst="rect">
            <a:avLst/>
          </a:prstGeom>
          <a:solidFill>
            <a:schemeClr val="bg1"/>
          </a:solidFill>
        </p:spPr>
        <p:txBody>
          <a:bodyPr wrap="square" rtlCol="0">
            <a:spAutoFit/>
          </a:bodyPr>
          <a:lstStyle/>
          <a:p>
            <a:pPr algn="ctr"/>
            <a:r>
              <a:rPr lang="en-US" smtClean="0"/>
              <a:t>Normal   Tumor </a:t>
            </a:r>
            <a:endParaRPr lang="en-US" dirty="0"/>
          </a:p>
        </p:txBody>
      </p:sp>
    </p:spTree>
    <p:extLst>
      <p:ext uri="{BB962C8B-B14F-4D97-AF65-F5344CB8AC3E}">
        <p14:creationId xmlns:p14="http://schemas.microsoft.com/office/powerpoint/2010/main" val="520932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5723" y="183695"/>
            <a:ext cx="3180647" cy="553998"/>
          </a:xfrm>
          <a:prstGeom prst="rect">
            <a:avLst/>
          </a:prstGeom>
          <a:noFill/>
        </p:spPr>
        <p:txBody>
          <a:bodyPr wrap="square" rtlCol="0">
            <a:spAutoFit/>
          </a:bodyPr>
          <a:lstStyle/>
          <a:p>
            <a:r>
              <a:rPr lang="en-US" sz="1500" b="1" dirty="0" err="1" smtClean="0">
                <a:solidFill>
                  <a:srgbClr val="000000"/>
                </a:solidFill>
              </a:rPr>
              <a:t>Dunyada</a:t>
            </a:r>
            <a:r>
              <a:rPr lang="en-US" sz="1500" b="1" dirty="0" smtClean="0">
                <a:solidFill>
                  <a:srgbClr val="000000"/>
                </a:solidFill>
              </a:rPr>
              <a:t> </a:t>
            </a:r>
            <a:r>
              <a:rPr lang="en-US" sz="1500" b="1" dirty="0" err="1" smtClean="0">
                <a:solidFill>
                  <a:srgbClr val="000000"/>
                </a:solidFill>
              </a:rPr>
              <a:t>ucuncu</a:t>
            </a:r>
            <a:r>
              <a:rPr lang="en-US" sz="1500" b="1" dirty="0" smtClean="0">
                <a:solidFill>
                  <a:srgbClr val="000000"/>
                </a:solidFill>
              </a:rPr>
              <a:t> </a:t>
            </a:r>
            <a:r>
              <a:rPr lang="en-US" sz="1500" b="1" dirty="0" err="1" smtClean="0">
                <a:solidFill>
                  <a:srgbClr val="000000"/>
                </a:solidFill>
              </a:rPr>
              <a:t>en</a:t>
            </a:r>
            <a:r>
              <a:rPr lang="en-US" sz="1500" b="1" dirty="0" smtClean="0">
                <a:solidFill>
                  <a:srgbClr val="000000"/>
                </a:solidFill>
              </a:rPr>
              <a:t> </a:t>
            </a:r>
            <a:r>
              <a:rPr lang="en-US" sz="1500" b="1" dirty="0" err="1" smtClean="0">
                <a:solidFill>
                  <a:srgbClr val="000000"/>
                </a:solidFill>
              </a:rPr>
              <a:t>yaygin</a:t>
            </a:r>
            <a:r>
              <a:rPr lang="en-US" sz="1500" b="1" dirty="0" smtClean="0">
                <a:solidFill>
                  <a:srgbClr val="000000"/>
                </a:solidFill>
              </a:rPr>
              <a:t>  </a:t>
            </a:r>
          </a:p>
          <a:p>
            <a:r>
              <a:rPr lang="en-US" sz="1500" b="1" dirty="0" err="1" smtClean="0">
                <a:solidFill>
                  <a:srgbClr val="000000"/>
                </a:solidFill>
              </a:rPr>
              <a:t>Bati</a:t>
            </a:r>
            <a:r>
              <a:rPr lang="en-US" sz="1500" b="1" dirty="0" smtClean="0">
                <a:solidFill>
                  <a:srgbClr val="000000"/>
                </a:solidFill>
              </a:rPr>
              <a:t> </a:t>
            </a:r>
            <a:r>
              <a:rPr lang="en-US" sz="1500" b="1" dirty="0" err="1" smtClean="0">
                <a:solidFill>
                  <a:srgbClr val="000000"/>
                </a:solidFill>
              </a:rPr>
              <a:t>ulkelerinde</a:t>
            </a:r>
            <a:r>
              <a:rPr lang="en-US" sz="1500" b="1" dirty="0" smtClean="0">
                <a:solidFill>
                  <a:srgbClr val="000000"/>
                </a:solidFill>
              </a:rPr>
              <a:t> </a:t>
            </a:r>
            <a:r>
              <a:rPr lang="en-US" sz="1500" b="1" dirty="0" err="1" smtClean="0">
                <a:solidFill>
                  <a:srgbClr val="000000"/>
                </a:solidFill>
              </a:rPr>
              <a:t>en</a:t>
            </a:r>
            <a:r>
              <a:rPr lang="en-US" sz="1500" b="1" dirty="0" smtClean="0">
                <a:solidFill>
                  <a:srgbClr val="000000"/>
                </a:solidFill>
              </a:rPr>
              <a:t> </a:t>
            </a:r>
            <a:r>
              <a:rPr lang="en-US" sz="1500" b="1" dirty="0" err="1" smtClean="0">
                <a:solidFill>
                  <a:srgbClr val="000000"/>
                </a:solidFill>
              </a:rPr>
              <a:t>cok</a:t>
            </a:r>
            <a:r>
              <a:rPr lang="en-US" sz="1500" b="1" dirty="0" smtClean="0">
                <a:solidFill>
                  <a:srgbClr val="000000"/>
                </a:solidFill>
              </a:rPr>
              <a:t> </a:t>
            </a:r>
            <a:r>
              <a:rPr lang="en-US" sz="1500" b="1" dirty="0" err="1" smtClean="0">
                <a:solidFill>
                  <a:srgbClr val="000000"/>
                </a:solidFill>
              </a:rPr>
              <a:t>olduren</a:t>
            </a:r>
            <a:endParaRPr lang="en-US" sz="1500" b="1" dirty="0">
              <a:solidFill>
                <a:srgbClr val="000000"/>
              </a:solidFill>
            </a:endParaRPr>
          </a:p>
        </p:txBody>
      </p:sp>
      <p:grpSp>
        <p:nvGrpSpPr>
          <p:cNvPr id="15" name="Group 14"/>
          <p:cNvGrpSpPr/>
          <p:nvPr/>
        </p:nvGrpSpPr>
        <p:grpSpPr>
          <a:xfrm>
            <a:off x="2121087" y="844044"/>
            <a:ext cx="1890210" cy="2394309"/>
            <a:chOff x="3558332" y="-239240"/>
            <a:chExt cx="2520280" cy="3192412"/>
          </a:xfrm>
        </p:grpSpPr>
        <p:pic>
          <p:nvPicPr>
            <p:cNvPr id="16" name="Picture 15" descr="Screenshot 2014-10-21 22.09.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912" y="476672"/>
              <a:ext cx="2298700" cy="2476500"/>
            </a:xfrm>
            <a:prstGeom prst="rect">
              <a:avLst/>
            </a:prstGeom>
          </p:spPr>
        </p:pic>
        <p:sp>
          <p:nvSpPr>
            <p:cNvPr id="17" name="Rectangle 16"/>
            <p:cNvSpPr/>
            <p:nvPr/>
          </p:nvSpPr>
          <p:spPr>
            <a:xfrm>
              <a:off x="5652120" y="980728"/>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8" name="Rectangle 17"/>
            <p:cNvSpPr/>
            <p:nvPr/>
          </p:nvSpPr>
          <p:spPr>
            <a:xfrm rot="5400000">
              <a:off x="4139952" y="548680"/>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9" name="Rectangle 18"/>
            <p:cNvSpPr/>
            <p:nvPr/>
          </p:nvSpPr>
          <p:spPr>
            <a:xfrm rot="5400000">
              <a:off x="3995936" y="119675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0" name="Rectangle 19"/>
            <p:cNvSpPr/>
            <p:nvPr/>
          </p:nvSpPr>
          <p:spPr>
            <a:xfrm rot="5400000">
              <a:off x="4499992" y="227687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1" name="Rectangle 20"/>
            <p:cNvSpPr/>
            <p:nvPr/>
          </p:nvSpPr>
          <p:spPr>
            <a:xfrm>
              <a:off x="5004048" y="83671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2" name="TextBox 21"/>
            <p:cNvSpPr txBox="1"/>
            <p:nvPr/>
          </p:nvSpPr>
          <p:spPr>
            <a:xfrm>
              <a:off x="3558332" y="-239240"/>
              <a:ext cx="2520280" cy="738664"/>
            </a:xfrm>
            <a:prstGeom prst="rect">
              <a:avLst/>
            </a:prstGeom>
            <a:noFill/>
          </p:spPr>
          <p:txBody>
            <a:bodyPr wrap="square" rtlCol="0">
              <a:spAutoFit/>
            </a:bodyPr>
            <a:lstStyle/>
            <a:p>
              <a:pPr algn="ctr"/>
              <a:r>
                <a:rPr lang="en-US" sz="1500" dirty="0"/>
                <a:t>Bethesda </a:t>
              </a:r>
              <a:r>
                <a:rPr lang="en-US" sz="1500" dirty="0" err="1" smtClean="0"/>
                <a:t>Teshis</a:t>
              </a:r>
              <a:r>
                <a:rPr lang="en-US" sz="1500" dirty="0" smtClean="0"/>
                <a:t> </a:t>
              </a:r>
              <a:r>
                <a:rPr lang="en-US" sz="1500" dirty="0" err="1" smtClean="0"/>
                <a:t>Kurallari</a:t>
              </a:r>
              <a:endParaRPr lang="en-US" sz="1500" dirty="0"/>
            </a:p>
          </p:txBody>
        </p:sp>
      </p:grpSp>
      <p:grpSp>
        <p:nvGrpSpPr>
          <p:cNvPr id="23" name="Group 22"/>
          <p:cNvGrpSpPr/>
          <p:nvPr/>
        </p:nvGrpSpPr>
        <p:grpSpPr>
          <a:xfrm>
            <a:off x="-1935556" y="3325194"/>
            <a:ext cx="4706053" cy="3256406"/>
            <a:chOff x="-1219200" y="1599865"/>
            <a:chExt cx="5486400" cy="3657600"/>
          </a:xfrm>
        </p:grpSpPr>
        <p:pic>
          <p:nvPicPr>
            <p:cNvPr id="24" name="Picture 23" descr="figur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599865"/>
              <a:ext cx="5486400" cy="3657600"/>
            </a:xfrm>
            <a:prstGeom prst="rect">
              <a:avLst/>
            </a:prstGeom>
          </p:spPr>
        </p:pic>
        <p:sp>
          <p:nvSpPr>
            <p:cNvPr id="25" name="Rectangle 24"/>
            <p:cNvSpPr/>
            <p:nvPr/>
          </p:nvSpPr>
          <p:spPr>
            <a:xfrm>
              <a:off x="-1219200" y="1599865"/>
              <a:ext cx="2696959" cy="36576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6" name="TextBox 25"/>
          <p:cNvSpPr txBox="1"/>
          <p:nvPr/>
        </p:nvSpPr>
        <p:spPr>
          <a:xfrm>
            <a:off x="6071638" y="6333066"/>
            <a:ext cx="3186048" cy="300082"/>
          </a:xfrm>
          <a:prstGeom prst="rect">
            <a:avLst/>
          </a:prstGeom>
          <a:noFill/>
        </p:spPr>
        <p:txBody>
          <a:bodyPr wrap="square" rtlCol="0">
            <a:spAutoFit/>
          </a:bodyPr>
          <a:lstStyle/>
          <a:p>
            <a:r>
              <a:rPr lang="en-US" sz="1350" dirty="0">
                <a:solidFill>
                  <a:schemeClr val="bg1">
                    <a:lumMod val="50000"/>
                  </a:schemeClr>
                </a:solidFill>
              </a:rPr>
              <a:t>Bilgin Sonay et al., BMC Genomics, 2015</a:t>
            </a:r>
          </a:p>
        </p:txBody>
      </p:sp>
      <p:pic>
        <p:nvPicPr>
          <p:cNvPr id="33" name="Picture 6" descr="http://healthypro.org/images/Colon-Cancer.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468" y="952925"/>
            <a:ext cx="2298460" cy="1722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TextBox 33"/>
          <p:cNvSpPr txBox="1"/>
          <p:nvPr/>
        </p:nvSpPr>
        <p:spPr>
          <a:xfrm>
            <a:off x="274408" y="105032"/>
            <a:ext cx="1905391" cy="1200328"/>
          </a:xfrm>
          <a:prstGeom prst="rect">
            <a:avLst/>
          </a:prstGeom>
          <a:noFill/>
        </p:spPr>
        <p:txBody>
          <a:bodyPr wrap="square" rtlCol="0">
            <a:spAutoFit/>
          </a:bodyPr>
          <a:lstStyle/>
          <a:p>
            <a:pPr algn="ctr"/>
            <a:r>
              <a:rPr lang="en-US" sz="2400" b="1" dirty="0" err="1" smtClean="0">
                <a:solidFill>
                  <a:srgbClr val="254061"/>
                </a:solidFill>
                <a:effectLst>
                  <a:outerShdw blurRad="50800" dist="76200" dir="2700000" algn="tl" rotWithShape="0">
                    <a:prstClr val="black">
                      <a:alpha val="40000"/>
                    </a:prstClr>
                  </a:outerShdw>
                </a:effectLst>
              </a:rPr>
              <a:t>Kalin</a:t>
            </a:r>
            <a:r>
              <a:rPr lang="en-US" sz="2400" b="1" dirty="0" smtClean="0">
                <a:solidFill>
                  <a:srgbClr val="254061"/>
                </a:solidFill>
                <a:effectLst>
                  <a:outerShdw blurRad="50800" dist="76200" dir="2700000" algn="tl" rotWithShape="0">
                    <a:prstClr val="black">
                      <a:alpha val="40000"/>
                    </a:prstClr>
                  </a:outerShdw>
                </a:effectLst>
              </a:rPr>
              <a:t> </a:t>
            </a:r>
            <a:r>
              <a:rPr lang="en-US" sz="2400" b="1" dirty="0" err="1" smtClean="0">
                <a:solidFill>
                  <a:srgbClr val="254061"/>
                </a:solidFill>
                <a:effectLst>
                  <a:outerShdw blurRad="50800" dist="76200" dir="2700000" algn="tl" rotWithShape="0">
                    <a:prstClr val="black">
                      <a:alpha val="40000"/>
                    </a:prstClr>
                  </a:outerShdw>
                </a:effectLst>
              </a:rPr>
              <a:t>Bagirsak</a:t>
            </a:r>
            <a:r>
              <a:rPr lang="en-US" sz="2400" b="1" dirty="0" smtClean="0">
                <a:solidFill>
                  <a:srgbClr val="254061"/>
                </a:solidFill>
                <a:effectLst>
                  <a:outerShdw blurRad="50800" dist="76200" dir="2700000" algn="tl" rotWithShape="0">
                    <a:prstClr val="black">
                      <a:alpha val="40000"/>
                    </a:prstClr>
                  </a:outerShdw>
                </a:effectLst>
              </a:rPr>
              <a:t> </a:t>
            </a:r>
            <a:r>
              <a:rPr lang="en-US" sz="2400" b="1" dirty="0" err="1" smtClean="0">
                <a:solidFill>
                  <a:srgbClr val="254061"/>
                </a:solidFill>
                <a:effectLst>
                  <a:outerShdw blurRad="50800" dist="76200" dir="2700000" algn="tl" rotWithShape="0">
                    <a:prstClr val="black">
                      <a:alpha val="40000"/>
                    </a:prstClr>
                  </a:outerShdw>
                </a:effectLst>
              </a:rPr>
              <a:t>Kanseri</a:t>
            </a:r>
            <a:endParaRPr lang="en-US" sz="2400" b="1" dirty="0">
              <a:solidFill>
                <a:srgbClr val="254061"/>
              </a:solidFill>
              <a:effectLst>
                <a:outerShdw blurRad="50800" dist="76200" dir="2700000" algn="tl" rotWithShape="0">
                  <a:prstClr val="black">
                    <a:alpha val="40000"/>
                  </a:prstClr>
                </a:outerShdw>
              </a:effectLst>
            </a:endParaRPr>
          </a:p>
        </p:txBody>
      </p:sp>
      <p:sp>
        <p:nvSpPr>
          <p:cNvPr id="36" name="TextBox 35"/>
          <p:cNvSpPr txBox="1"/>
          <p:nvPr/>
        </p:nvSpPr>
        <p:spPr>
          <a:xfrm>
            <a:off x="10878490" y="111289"/>
            <a:ext cx="3672408" cy="400110"/>
          </a:xfrm>
          <a:prstGeom prst="rect">
            <a:avLst/>
          </a:prstGeom>
          <a:noFill/>
        </p:spPr>
        <p:txBody>
          <a:bodyPr wrap="square" rtlCol="0">
            <a:spAutoFit/>
          </a:bodyPr>
          <a:lstStyle/>
          <a:p>
            <a:pPr algn="ctr"/>
            <a:r>
              <a:rPr lang="en-US" sz="2000" dirty="0" err="1" smtClean="0"/>
              <a:t>Kalitimsal</a:t>
            </a:r>
            <a:r>
              <a:rPr lang="en-US" sz="2000" dirty="0" smtClean="0"/>
              <a:t>:</a:t>
            </a:r>
            <a:endParaRPr lang="en-US" sz="2000" dirty="0"/>
          </a:p>
        </p:txBody>
      </p:sp>
      <p:sp>
        <p:nvSpPr>
          <p:cNvPr id="6" name="TextBox 5"/>
          <p:cNvSpPr txBox="1"/>
          <p:nvPr/>
        </p:nvSpPr>
        <p:spPr>
          <a:xfrm rot="16200000">
            <a:off x="-646048" y="4768731"/>
            <a:ext cx="2417040" cy="369332"/>
          </a:xfrm>
          <a:prstGeom prst="rect">
            <a:avLst/>
          </a:prstGeom>
          <a:solidFill>
            <a:schemeClr val="bg1"/>
          </a:solidFill>
        </p:spPr>
        <p:txBody>
          <a:bodyPr wrap="square" rtlCol="0">
            <a:spAutoFit/>
          </a:bodyPr>
          <a:lstStyle/>
          <a:p>
            <a:pPr algn="ctr"/>
            <a:r>
              <a:rPr lang="en-US" dirty="0" smtClean="0"/>
              <a:t>MSI Gen </a:t>
            </a:r>
            <a:r>
              <a:rPr lang="en-US" dirty="0" err="1" smtClean="0"/>
              <a:t>Sayisi</a:t>
            </a:r>
            <a:endParaRPr lang="en-US" dirty="0"/>
          </a:p>
        </p:txBody>
      </p:sp>
      <p:sp>
        <p:nvSpPr>
          <p:cNvPr id="38" name="TextBox 37"/>
          <p:cNvSpPr txBox="1"/>
          <p:nvPr/>
        </p:nvSpPr>
        <p:spPr>
          <a:xfrm>
            <a:off x="554456" y="6157941"/>
            <a:ext cx="2417040" cy="369332"/>
          </a:xfrm>
          <a:prstGeom prst="rect">
            <a:avLst/>
          </a:prstGeom>
          <a:solidFill>
            <a:schemeClr val="bg1"/>
          </a:solidFill>
        </p:spPr>
        <p:txBody>
          <a:bodyPr wrap="square" rtlCol="0">
            <a:spAutoFit/>
          </a:bodyPr>
          <a:lstStyle/>
          <a:p>
            <a:pPr algn="ctr"/>
            <a:r>
              <a:rPr lang="en-US" smtClean="0"/>
              <a:t>Normal   Tumor </a:t>
            </a:r>
            <a:endParaRPr lang="en-US" dirty="0"/>
          </a:p>
        </p:txBody>
      </p:sp>
      <p:grpSp>
        <p:nvGrpSpPr>
          <p:cNvPr id="27" name="Group 26"/>
          <p:cNvGrpSpPr/>
          <p:nvPr/>
        </p:nvGrpSpPr>
        <p:grpSpPr>
          <a:xfrm>
            <a:off x="3506631" y="1785451"/>
            <a:ext cx="5486400" cy="3657600"/>
            <a:chOff x="500796" y="1570013"/>
            <a:chExt cx="5486400" cy="3657600"/>
          </a:xfrm>
        </p:grpSpPr>
        <p:pic>
          <p:nvPicPr>
            <p:cNvPr id="28" name="Picture 27" descr="figure_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96" y="1570013"/>
              <a:ext cx="5486400" cy="3657600"/>
            </a:xfrm>
            <a:prstGeom prst="rect">
              <a:avLst/>
            </a:prstGeom>
          </p:spPr>
        </p:pic>
        <p:sp>
          <p:nvSpPr>
            <p:cNvPr id="31" name="Rounded Rectangle 30"/>
            <p:cNvSpPr/>
            <p:nvPr/>
          </p:nvSpPr>
          <p:spPr>
            <a:xfrm>
              <a:off x="1134533" y="2075065"/>
              <a:ext cx="583434" cy="1359525"/>
            </a:xfrm>
            <a:prstGeom prst="roundRect">
              <a:avLst/>
            </a:prstGeom>
            <a:no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784932" y="2227465"/>
              <a:ext cx="583434" cy="1359525"/>
            </a:xfrm>
            <a:prstGeom prst="roundRect">
              <a:avLst/>
            </a:prstGeom>
            <a:no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3749198" y="2294468"/>
              <a:ext cx="583434" cy="2057400"/>
            </a:xfrm>
            <a:prstGeom prst="roundRect">
              <a:avLst/>
            </a:prstGeom>
            <a:no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3575772" y="1529774"/>
            <a:ext cx="4873405" cy="369332"/>
          </a:xfrm>
          <a:prstGeom prst="rect">
            <a:avLst/>
          </a:prstGeom>
          <a:noFill/>
        </p:spPr>
        <p:txBody>
          <a:bodyPr wrap="square" rtlCol="0">
            <a:spAutoFit/>
          </a:bodyPr>
          <a:lstStyle/>
          <a:p>
            <a:pPr algn="ctr"/>
            <a:r>
              <a:rPr lang="en-US" dirty="0" smtClean="0"/>
              <a:t>Tumor </a:t>
            </a:r>
            <a:r>
              <a:rPr lang="en-US" dirty="0" err="1" smtClean="0"/>
              <a:t>tetikleyen</a:t>
            </a:r>
            <a:r>
              <a:rPr lang="en-US" dirty="0" smtClean="0"/>
              <a:t> </a:t>
            </a:r>
            <a:r>
              <a:rPr lang="en-US" dirty="0" err="1" smtClean="0"/>
              <a:t>yollarda</a:t>
            </a:r>
            <a:r>
              <a:rPr lang="en-US" dirty="0" smtClean="0"/>
              <a:t> gen </a:t>
            </a:r>
            <a:r>
              <a:rPr lang="en-US" dirty="0" err="1" smtClean="0"/>
              <a:t>ifadesi</a:t>
            </a:r>
            <a:r>
              <a:rPr lang="en-US" dirty="0" smtClean="0"/>
              <a:t> </a:t>
            </a:r>
            <a:r>
              <a:rPr lang="en-US" dirty="0" err="1" smtClean="0"/>
              <a:t>artisi</a:t>
            </a:r>
            <a:endParaRPr lang="en-US" dirty="0"/>
          </a:p>
        </p:txBody>
      </p:sp>
    </p:spTree>
    <p:extLst>
      <p:ext uri="{BB962C8B-B14F-4D97-AF65-F5344CB8AC3E}">
        <p14:creationId xmlns:p14="http://schemas.microsoft.com/office/powerpoint/2010/main" val="520932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5723" y="183695"/>
            <a:ext cx="3180647" cy="553998"/>
          </a:xfrm>
          <a:prstGeom prst="rect">
            <a:avLst/>
          </a:prstGeom>
          <a:noFill/>
        </p:spPr>
        <p:txBody>
          <a:bodyPr wrap="square" rtlCol="0">
            <a:spAutoFit/>
          </a:bodyPr>
          <a:lstStyle/>
          <a:p>
            <a:r>
              <a:rPr lang="en-US" sz="1500" b="1" dirty="0" err="1" smtClean="0">
                <a:solidFill>
                  <a:srgbClr val="000000"/>
                </a:solidFill>
              </a:rPr>
              <a:t>Dunyada</a:t>
            </a:r>
            <a:r>
              <a:rPr lang="en-US" sz="1500" b="1" dirty="0" smtClean="0">
                <a:solidFill>
                  <a:srgbClr val="000000"/>
                </a:solidFill>
              </a:rPr>
              <a:t> </a:t>
            </a:r>
            <a:r>
              <a:rPr lang="en-US" sz="1500" b="1" dirty="0" err="1" smtClean="0">
                <a:solidFill>
                  <a:srgbClr val="000000"/>
                </a:solidFill>
              </a:rPr>
              <a:t>ucuncu</a:t>
            </a:r>
            <a:r>
              <a:rPr lang="en-US" sz="1500" b="1" dirty="0" smtClean="0">
                <a:solidFill>
                  <a:srgbClr val="000000"/>
                </a:solidFill>
              </a:rPr>
              <a:t> </a:t>
            </a:r>
            <a:r>
              <a:rPr lang="en-US" sz="1500" b="1" dirty="0" err="1" smtClean="0">
                <a:solidFill>
                  <a:srgbClr val="000000"/>
                </a:solidFill>
              </a:rPr>
              <a:t>en</a:t>
            </a:r>
            <a:r>
              <a:rPr lang="en-US" sz="1500" b="1" dirty="0" smtClean="0">
                <a:solidFill>
                  <a:srgbClr val="000000"/>
                </a:solidFill>
              </a:rPr>
              <a:t> </a:t>
            </a:r>
            <a:r>
              <a:rPr lang="en-US" sz="1500" b="1" dirty="0" err="1" smtClean="0">
                <a:solidFill>
                  <a:srgbClr val="000000"/>
                </a:solidFill>
              </a:rPr>
              <a:t>yaygin</a:t>
            </a:r>
            <a:r>
              <a:rPr lang="en-US" sz="1500" b="1" dirty="0" smtClean="0">
                <a:solidFill>
                  <a:srgbClr val="000000"/>
                </a:solidFill>
              </a:rPr>
              <a:t>  </a:t>
            </a:r>
          </a:p>
          <a:p>
            <a:r>
              <a:rPr lang="en-US" sz="1500" b="1" dirty="0" err="1" smtClean="0">
                <a:solidFill>
                  <a:srgbClr val="000000"/>
                </a:solidFill>
              </a:rPr>
              <a:t>Bati</a:t>
            </a:r>
            <a:r>
              <a:rPr lang="en-US" sz="1500" b="1" dirty="0" smtClean="0">
                <a:solidFill>
                  <a:srgbClr val="000000"/>
                </a:solidFill>
              </a:rPr>
              <a:t> </a:t>
            </a:r>
            <a:r>
              <a:rPr lang="en-US" sz="1500" b="1" dirty="0" err="1" smtClean="0">
                <a:solidFill>
                  <a:srgbClr val="000000"/>
                </a:solidFill>
              </a:rPr>
              <a:t>ulkelerinde</a:t>
            </a:r>
            <a:r>
              <a:rPr lang="en-US" sz="1500" b="1" dirty="0" smtClean="0">
                <a:solidFill>
                  <a:srgbClr val="000000"/>
                </a:solidFill>
              </a:rPr>
              <a:t> </a:t>
            </a:r>
            <a:r>
              <a:rPr lang="en-US" sz="1500" b="1" dirty="0" err="1" smtClean="0">
                <a:solidFill>
                  <a:srgbClr val="000000"/>
                </a:solidFill>
              </a:rPr>
              <a:t>en</a:t>
            </a:r>
            <a:r>
              <a:rPr lang="en-US" sz="1500" b="1" dirty="0" smtClean="0">
                <a:solidFill>
                  <a:srgbClr val="000000"/>
                </a:solidFill>
              </a:rPr>
              <a:t> </a:t>
            </a:r>
            <a:r>
              <a:rPr lang="en-US" sz="1500" b="1" dirty="0" err="1" smtClean="0">
                <a:solidFill>
                  <a:srgbClr val="000000"/>
                </a:solidFill>
              </a:rPr>
              <a:t>cok</a:t>
            </a:r>
            <a:r>
              <a:rPr lang="en-US" sz="1500" b="1" dirty="0" smtClean="0">
                <a:solidFill>
                  <a:srgbClr val="000000"/>
                </a:solidFill>
              </a:rPr>
              <a:t> </a:t>
            </a:r>
            <a:r>
              <a:rPr lang="en-US" sz="1500" b="1" dirty="0" err="1" smtClean="0">
                <a:solidFill>
                  <a:srgbClr val="000000"/>
                </a:solidFill>
              </a:rPr>
              <a:t>olduren</a:t>
            </a:r>
            <a:endParaRPr lang="en-US" sz="1500" b="1" dirty="0">
              <a:solidFill>
                <a:srgbClr val="000000"/>
              </a:solidFill>
            </a:endParaRPr>
          </a:p>
        </p:txBody>
      </p:sp>
      <p:grpSp>
        <p:nvGrpSpPr>
          <p:cNvPr id="15" name="Group 14"/>
          <p:cNvGrpSpPr/>
          <p:nvPr/>
        </p:nvGrpSpPr>
        <p:grpSpPr>
          <a:xfrm>
            <a:off x="2121087" y="844044"/>
            <a:ext cx="1890210" cy="2394309"/>
            <a:chOff x="3558332" y="-239240"/>
            <a:chExt cx="2520280" cy="3192412"/>
          </a:xfrm>
        </p:grpSpPr>
        <p:pic>
          <p:nvPicPr>
            <p:cNvPr id="16" name="Picture 15" descr="Screenshot 2014-10-21 22.09.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912" y="476672"/>
              <a:ext cx="2298700" cy="2476500"/>
            </a:xfrm>
            <a:prstGeom prst="rect">
              <a:avLst/>
            </a:prstGeom>
          </p:spPr>
        </p:pic>
        <p:sp>
          <p:nvSpPr>
            <p:cNvPr id="17" name="Rectangle 16"/>
            <p:cNvSpPr/>
            <p:nvPr/>
          </p:nvSpPr>
          <p:spPr>
            <a:xfrm>
              <a:off x="5652120" y="980728"/>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8" name="Rectangle 17"/>
            <p:cNvSpPr/>
            <p:nvPr/>
          </p:nvSpPr>
          <p:spPr>
            <a:xfrm rot="5400000">
              <a:off x="4139952" y="548680"/>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9" name="Rectangle 18"/>
            <p:cNvSpPr/>
            <p:nvPr/>
          </p:nvSpPr>
          <p:spPr>
            <a:xfrm rot="5400000">
              <a:off x="3995936" y="119675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0" name="Rectangle 19"/>
            <p:cNvSpPr/>
            <p:nvPr/>
          </p:nvSpPr>
          <p:spPr>
            <a:xfrm rot="5400000">
              <a:off x="4499992" y="227687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1" name="Rectangle 20"/>
            <p:cNvSpPr/>
            <p:nvPr/>
          </p:nvSpPr>
          <p:spPr>
            <a:xfrm>
              <a:off x="5004048" y="836712"/>
              <a:ext cx="144016" cy="4320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2" name="TextBox 21"/>
            <p:cNvSpPr txBox="1"/>
            <p:nvPr/>
          </p:nvSpPr>
          <p:spPr>
            <a:xfrm>
              <a:off x="3558332" y="-239240"/>
              <a:ext cx="2520280" cy="738664"/>
            </a:xfrm>
            <a:prstGeom prst="rect">
              <a:avLst/>
            </a:prstGeom>
            <a:noFill/>
          </p:spPr>
          <p:txBody>
            <a:bodyPr wrap="square" rtlCol="0">
              <a:spAutoFit/>
            </a:bodyPr>
            <a:lstStyle/>
            <a:p>
              <a:pPr algn="ctr"/>
              <a:r>
                <a:rPr lang="en-US" sz="1500" dirty="0"/>
                <a:t>Bethesda </a:t>
              </a:r>
              <a:r>
                <a:rPr lang="en-US" sz="1500" dirty="0" err="1" smtClean="0"/>
                <a:t>Teshis</a:t>
              </a:r>
              <a:r>
                <a:rPr lang="en-US" sz="1500" dirty="0" smtClean="0"/>
                <a:t> </a:t>
              </a:r>
              <a:r>
                <a:rPr lang="en-US" sz="1500" dirty="0" err="1" smtClean="0"/>
                <a:t>Kurallari</a:t>
              </a:r>
              <a:endParaRPr lang="en-US" sz="1500" dirty="0"/>
            </a:p>
          </p:txBody>
        </p:sp>
      </p:grpSp>
      <p:grpSp>
        <p:nvGrpSpPr>
          <p:cNvPr id="23" name="Group 22"/>
          <p:cNvGrpSpPr/>
          <p:nvPr/>
        </p:nvGrpSpPr>
        <p:grpSpPr>
          <a:xfrm>
            <a:off x="-1935556" y="3325194"/>
            <a:ext cx="4706053" cy="3256406"/>
            <a:chOff x="-1219200" y="1599865"/>
            <a:chExt cx="5486400" cy="3657600"/>
          </a:xfrm>
        </p:grpSpPr>
        <p:pic>
          <p:nvPicPr>
            <p:cNvPr id="24" name="Picture 23" descr="figur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599865"/>
              <a:ext cx="5486400" cy="3657600"/>
            </a:xfrm>
            <a:prstGeom prst="rect">
              <a:avLst/>
            </a:prstGeom>
          </p:spPr>
        </p:pic>
        <p:sp>
          <p:nvSpPr>
            <p:cNvPr id="25" name="Rectangle 24"/>
            <p:cNvSpPr/>
            <p:nvPr/>
          </p:nvSpPr>
          <p:spPr>
            <a:xfrm>
              <a:off x="-1219200" y="1599865"/>
              <a:ext cx="2696959" cy="36576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6" name="TextBox 25"/>
          <p:cNvSpPr txBox="1"/>
          <p:nvPr/>
        </p:nvSpPr>
        <p:spPr>
          <a:xfrm>
            <a:off x="6071638" y="6333066"/>
            <a:ext cx="3186048" cy="300082"/>
          </a:xfrm>
          <a:prstGeom prst="rect">
            <a:avLst/>
          </a:prstGeom>
          <a:noFill/>
        </p:spPr>
        <p:txBody>
          <a:bodyPr wrap="square" rtlCol="0">
            <a:spAutoFit/>
          </a:bodyPr>
          <a:lstStyle/>
          <a:p>
            <a:r>
              <a:rPr lang="en-US" sz="1350" dirty="0">
                <a:solidFill>
                  <a:schemeClr val="bg1">
                    <a:lumMod val="50000"/>
                  </a:schemeClr>
                </a:solidFill>
              </a:rPr>
              <a:t>Bilgin Sonay et al., BMC Genomics, 2015</a:t>
            </a:r>
          </a:p>
        </p:txBody>
      </p:sp>
      <p:pic>
        <p:nvPicPr>
          <p:cNvPr id="33" name="Picture 6" descr="http://healthypro.org/images/Colon-Cancer.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468" y="952925"/>
            <a:ext cx="2298460" cy="1722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TextBox 33"/>
          <p:cNvSpPr txBox="1"/>
          <p:nvPr/>
        </p:nvSpPr>
        <p:spPr>
          <a:xfrm>
            <a:off x="274408" y="105032"/>
            <a:ext cx="1905391" cy="1200328"/>
          </a:xfrm>
          <a:prstGeom prst="rect">
            <a:avLst/>
          </a:prstGeom>
          <a:noFill/>
        </p:spPr>
        <p:txBody>
          <a:bodyPr wrap="square" rtlCol="0">
            <a:spAutoFit/>
          </a:bodyPr>
          <a:lstStyle/>
          <a:p>
            <a:pPr algn="ctr"/>
            <a:r>
              <a:rPr lang="en-US" sz="2400" b="1" dirty="0" err="1" smtClean="0">
                <a:solidFill>
                  <a:srgbClr val="254061"/>
                </a:solidFill>
                <a:effectLst>
                  <a:outerShdw blurRad="50800" dist="76200" dir="2700000" algn="tl" rotWithShape="0">
                    <a:prstClr val="black">
                      <a:alpha val="40000"/>
                    </a:prstClr>
                  </a:outerShdw>
                </a:effectLst>
              </a:rPr>
              <a:t>Kalin</a:t>
            </a:r>
            <a:r>
              <a:rPr lang="en-US" sz="2400" b="1" dirty="0" smtClean="0">
                <a:solidFill>
                  <a:srgbClr val="254061"/>
                </a:solidFill>
                <a:effectLst>
                  <a:outerShdw blurRad="50800" dist="76200" dir="2700000" algn="tl" rotWithShape="0">
                    <a:prstClr val="black">
                      <a:alpha val="40000"/>
                    </a:prstClr>
                  </a:outerShdw>
                </a:effectLst>
              </a:rPr>
              <a:t> </a:t>
            </a:r>
            <a:r>
              <a:rPr lang="en-US" sz="2400" b="1" dirty="0" err="1" smtClean="0">
                <a:solidFill>
                  <a:srgbClr val="254061"/>
                </a:solidFill>
                <a:effectLst>
                  <a:outerShdw blurRad="50800" dist="76200" dir="2700000" algn="tl" rotWithShape="0">
                    <a:prstClr val="black">
                      <a:alpha val="40000"/>
                    </a:prstClr>
                  </a:outerShdw>
                </a:effectLst>
              </a:rPr>
              <a:t>Bagirsak</a:t>
            </a:r>
            <a:r>
              <a:rPr lang="en-US" sz="2400" b="1" dirty="0" smtClean="0">
                <a:solidFill>
                  <a:srgbClr val="254061"/>
                </a:solidFill>
                <a:effectLst>
                  <a:outerShdw blurRad="50800" dist="76200" dir="2700000" algn="tl" rotWithShape="0">
                    <a:prstClr val="black">
                      <a:alpha val="40000"/>
                    </a:prstClr>
                  </a:outerShdw>
                </a:effectLst>
              </a:rPr>
              <a:t> </a:t>
            </a:r>
            <a:r>
              <a:rPr lang="en-US" sz="2400" b="1" dirty="0" err="1" smtClean="0">
                <a:solidFill>
                  <a:srgbClr val="254061"/>
                </a:solidFill>
                <a:effectLst>
                  <a:outerShdw blurRad="50800" dist="76200" dir="2700000" algn="tl" rotWithShape="0">
                    <a:prstClr val="black">
                      <a:alpha val="40000"/>
                    </a:prstClr>
                  </a:outerShdw>
                </a:effectLst>
              </a:rPr>
              <a:t>Kanseri</a:t>
            </a:r>
            <a:endParaRPr lang="en-US" sz="2400" b="1" dirty="0">
              <a:solidFill>
                <a:srgbClr val="254061"/>
              </a:solidFill>
              <a:effectLst>
                <a:outerShdw blurRad="50800" dist="76200" dir="2700000" algn="tl" rotWithShape="0">
                  <a:prstClr val="black">
                    <a:alpha val="40000"/>
                  </a:prstClr>
                </a:outerShdw>
              </a:effectLst>
            </a:endParaRPr>
          </a:p>
        </p:txBody>
      </p:sp>
      <p:sp>
        <p:nvSpPr>
          <p:cNvPr id="36" name="TextBox 35"/>
          <p:cNvSpPr txBox="1"/>
          <p:nvPr/>
        </p:nvSpPr>
        <p:spPr>
          <a:xfrm>
            <a:off x="10878490" y="111289"/>
            <a:ext cx="3672408" cy="400110"/>
          </a:xfrm>
          <a:prstGeom prst="rect">
            <a:avLst/>
          </a:prstGeom>
          <a:noFill/>
        </p:spPr>
        <p:txBody>
          <a:bodyPr wrap="square" rtlCol="0">
            <a:spAutoFit/>
          </a:bodyPr>
          <a:lstStyle/>
          <a:p>
            <a:pPr algn="ctr"/>
            <a:r>
              <a:rPr lang="en-US" sz="2000" dirty="0" err="1" smtClean="0"/>
              <a:t>Kalitimsal</a:t>
            </a:r>
            <a:r>
              <a:rPr lang="en-US" sz="2000" dirty="0" smtClean="0"/>
              <a:t>:</a:t>
            </a:r>
            <a:endParaRPr lang="en-US" sz="2000" dirty="0"/>
          </a:p>
        </p:txBody>
      </p:sp>
      <p:sp>
        <p:nvSpPr>
          <p:cNvPr id="6" name="TextBox 5"/>
          <p:cNvSpPr txBox="1"/>
          <p:nvPr/>
        </p:nvSpPr>
        <p:spPr>
          <a:xfrm rot="16200000">
            <a:off x="-646048" y="4768731"/>
            <a:ext cx="2417040" cy="369332"/>
          </a:xfrm>
          <a:prstGeom prst="rect">
            <a:avLst/>
          </a:prstGeom>
          <a:solidFill>
            <a:schemeClr val="bg1"/>
          </a:solidFill>
        </p:spPr>
        <p:txBody>
          <a:bodyPr wrap="square" rtlCol="0">
            <a:spAutoFit/>
          </a:bodyPr>
          <a:lstStyle/>
          <a:p>
            <a:pPr algn="ctr"/>
            <a:r>
              <a:rPr lang="en-US" dirty="0" smtClean="0"/>
              <a:t>MSI Gen </a:t>
            </a:r>
            <a:r>
              <a:rPr lang="en-US" dirty="0" err="1" smtClean="0"/>
              <a:t>Sayisi</a:t>
            </a:r>
            <a:endParaRPr lang="en-US" dirty="0"/>
          </a:p>
        </p:txBody>
      </p:sp>
      <p:sp>
        <p:nvSpPr>
          <p:cNvPr id="38" name="TextBox 37"/>
          <p:cNvSpPr txBox="1"/>
          <p:nvPr/>
        </p:nvSpPr>
        <p:spPr>
          <a:xfrm>
            <a:off x="554456" y="6157941"/>
            <a:ext cx="2417040" cy="369332"/>
          </a:xfrm>
          <a:prstGeom prst="rect">
            <a:avLst/>
          </a:prstGeom>
          <a:solidFill>
            <a:schemeClr val="bg1"/>
          </a:solidFill>
        </p:spPr>
        <p:txBody>
          <a:bodyPr wrap="square" rtlCol="0">
            <a:spAutoFit/>
          </a:bodyPr>
          <a:lstStyle/>
          <a:p>
            <a:pPr algn="ctr"/>
            <a:r>
              <a:rPr lang="en-US" smtClean="0"/>
              <a:t>Normal   Tumor </a:t>
            </a:r>
            <a:endParaRPr lang="en-US" dirty="0"/>
          </a:p>
        </p:txBody>
      </p:sp>
      <p:grpSp>
        <p:nvGrpSpPr>
          <p:cNvPr id="29" name="Group 28"/>
          <p:cNvGrpSpPr/>
          <p:nvPr/>
        </p:nvGrpSpPr>
        <p:grpSpPr>
          <a:xfrm>
            <a:off x="3518948" y="1730425"/>
            <a:ext cx="5486400" cy="3657600"/>
            <a:chOff x="500796" y="1570013"/>
            <a:chExt cx="5486400" cy="3657600"/>
          </a:xfrm>
        </p:grpSpPr>
        <p:pic>
          <p:nvPicPr>
            <p:cNvPr id="30" name="Picture 29" descr="figure_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96" y="1570013"/>
              <a:ext cx="5486400" cy="3657600"/>
            </a:xfrm>
            <a:prstGeom prst="rect">
              <a:avLst/>
            </a:prstGeom>
          </p:spPr>
        </p:pic>
        <p:sp>
          <p:nvSpPr>
            <p:cNvPr id="35" name="Rounded Rectangle 34"/>
            <p:cNvSpPr/>
            <p:nvPr/>
          </p:nvSpPr>
          <p:spPr>
            <a:xfrm>
              <a:off x="2445331" y="2362201"/>
              <a:ext cx="583434" cy="1886155"/>
            </a:xfrm>
            <a:prstGeom prst="roundRect">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TextBox 36"/>
          <p:cNvSpPr txBox="1"/>
          <p:nvPr/>
        </p:nvSpPr>
        <p:spPr>
          <a:xfrm>
            <a:off x="3938418" y="819368"/>
            <a:ext cx="4705055" cy="646331"/>
          </a:xfrm>
          <a:prstGeom prst="rect">
            <a:avLst/>
          </a:prstGeom>
          <a:noFill/>
        </p:spPr>
        <p:txBody>
          <a:bodyPr wrap="square" rtlCol="0">
            <a:spAutoFit/>
          </a:bodyPr>
          <a:lstStyle/>
          <a:p>
            <a:pPr algn="ctr"/>
            <a:r>
              <a:rPr lang="en-US" dirty="0" smtClean="0"/>
              <a:t>Tumor </a:t>
            </a:r>
            <a:r>
              <a:rPr lang="en-US" dirty="0" err="1" smtClean="0"/>
              <a:t>engelleyen</a:t>
            </a:r>
            <a:r>
              <a:rPr lang="en-US" dirty="0" smtClean="0"/>
              <a:t> </a:t>
            </a:r>
            <a:r>
              <a:rPr lang="en-US" dirty="0" err="1" smtClean="0"/>
              <a:t>yollarda</a:t>
            </a:r>
            <a:r>
              <a:rPr lang="en-US" dirty="0" smtClean="0"/>
              <a:t> gen </a:t>
            </a:r>
            <a:r>
              <a:rPr lang="en-US" dirty="0" err="1" smtClean="0"/>
              <a:t>ifadesi</a:t>
            </a:r>
            <a:r>
              <a:rPr lang="en-US" dirty="0" smtClean="0"/>
              <a:t> </a:t>
            </a:r>
            <a:r>
              <a:rPr lang="en-US" dirty="0" err="1" smtClean="0"/>
              <a:t>baskilanmis</a:t>
            </a:r>
            <a:endParaRPr lang="en-US" dirty="0"/>
          </a:p>
        </p:txBody>
      </p:sp>
    </p:spTree>
    <p:extLst>
      <p:ext uri="{BB962C8B-B14F-4D97-AF65-F5344CB8AC3E}">
        <p14:creationId xmlns:p14="http://schemas.microsoft.com/office/powerpoint/2010/main" val="1040043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1-28 at 13.39.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71" y="2607364"/>
            <a:ext cx="2770263" cy="2557575"/>
          </a:xfrm>
          <a:prstGeom prst="rect">
            <a:avLst/>
          </a:prstGeom>
        </p:spPr>
      </p:pic>
      <p:pic>
        <p:nvPicPr>
          <p:cNvPr id="5" name="Picture 4"/>
          <p:cNvPicPr>
            <a:picLocks noChangeAspect="1"/>
          </p:cNvPicPr>
          <p:nvPr/>
        </p:nvPicPr>
        <p:blipFill>
          <a:blip r:embed="rId3"/>
          <a:stretch>
            <a:fillRect/>
          </a:stretch>
        </p:blipFill>
        <p:spPr>
          <a:xfrm>
            <a:off x="4806783" y="1328814"/>
            <a:ext cx="4091373" cy="3222588"/>
          </a:xfrm>
          <a:prstGeom prst="rect">
            <a:avLst/>
          </a:prstGeom>
        </p:spPr>
      </p:pic>
      <p:sp>
        <p:nvSpPr>
          <p:cNvPr id="6" name="TextBox 5"/>
          <p:cNvSpPr txBox="1"/>
          <p:nvPr/>
        </p:nvSpPr>
        <p:spPr>
          <a:xfrm>
            <a:off x="5276286" y="330973"/>
            <a:ext cx="3502535" cy="646331"/>
          </a:xfrm>
          <a:prstGeom prst="rect">
            <a:avLst/>
          </a:prstGeom>
          <a:noFill/>
        </p:spPr>
        <p:txBody>
          <a:bodyPr wrap="square" rtlCol="0">
            <a:spAutoFit/>
          </a:bodyPr>
          <a:lstStyle/>
          <a:p>
            <a:pPr algn="ctr"/>
            <a:r>
              <a:rPr lang="en-US" b="1" dirty="0" smtClean="0"/>
              <a:t>p53 PIG3’e </a:t>
            </a:r>
            <a:r>
              <a:rPr lang="en-US" b="1" dirty="0" err="1" smtClean="0"/>
              <a:t>baglanarak</a:t>
            </a:r>
            <a:r>
              <a:rPr lang="en-US" b="1" dirty="0" smtClean="0"/>
              <a:t> </a:t>
            </a:r>
            <a:r>
              <a:rPr lang="en-US" b="1" dirty="0" err="1" smtClean="0"/>
              <a:t>hucre</a:t>
            </a:r>
            <a:r>
              <a:rPr lang="en-US" b="1" dirty="0" smtClean="0"/>
              <a:t> </a:t>
            </a:r>
            <a:r>
              <a:rPr lang="en-US" b="1" dirty="0" err="1" smtClean="0"/>
              <a:t>olumunu</a:t>
            </a:r>
            <a:r>
              <a:rPr lang="en-US" b="1" dirty="0" smtClean="0"/>
              <a:t> </a:t>
            </a:r>
            <a:r>
              <a:rPr lang="en-US" b="1" dirty="0" err="1" smtClean="0"/>
              <a:t>baslatiyor</a:t>
            </a:r>
            <a:r>
              <a:rPr lang="en-US" b="1" dirty="0" smtClean="0"/>
              <a:t> </a:t>
            </a:r>
            <a:endParaRPr lang="en-US" b="1" dirty="0"/>
          </a:p>
        </p:txBody>
      </p:sp>
      <p:pic>
        <p:nvPicPr>
          <p:cNvPr id="7" name="Picture 6" descr="Screen Shot 2016-01-28 at 13.43.3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481" y="948878"/>
            <a:ext cx="4167246" cy="10001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92532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84584" y="332656"/>
            <a:ext cx="8229600" cy="1143000"/>
          </a:xfrm>
        </p:spPr>
        <p:txBody>
          <a:bodyPr rtlCol="0">
            <a:normAutofit/>
          </a:bodyPr>
          <a:lstStyle/>
          <a:p>
            <a:pPr eaLnBrk="1" fontAlgn="auto" hangingPunct="1">
              <a:spcAft>
                <a:spcPts val="0"/>
              </a:spcAft>
              <a:defRPr/>
            </a:pPr>
            <a:r>
              <a:rPr lang="en-US" sz="2400" b="1" dirty="0" err="1" smtClean="0">
                <a:solidFill>
                  <a:srgbClr val="376092"/>
                </a:solidFill>
                <a:effectLst>
                  <a:outerShdw blurRad="50800" dist="76200" dir="2700000" algn="tl" rotWithShape="0">
                    <a:prstClr val="black">
                      <a:alpha val="40000"/>
                    </a:prstClr>
                  </a:outerShdw>
                </a:effectLst>
                <a:ea typeface="+mj-ea"/>
              </a:rPr>
              <a:t>Hastaliklarin</a:t>
            </a:r>
            <a:r>
              <a:rPr lang="en-US" sz="2400" b="1" dirty="0" smtClean="0">
                <a:solidFill>
                  <a:srgbClr val="376092"/>
                </a:solidFill>
                <a:effectLst>
                  <a:outerShdw blurRad="50800" dist="76200" dir="2700000" algn="tl" rotWithShape="0">
                    <a:prstClr val="black">
                      <a:alpha val="40000"/>
                    </a:prstClr>
                  </a:outerShdw>
                </a:effectLst>
                <a:ea typeface="+mj-ea"/>
              </a:rPr>
              <a:t> da </a:t>
            </a:r>
            <a:r>
              <a:rPr lang="en-US" sz="2400" b="1" dirty="0" err="1" smtClean="0">
                <a:solidFill>
                  <a:srgbClr val="376092"/>
                </a:solidFill>
                <a:effectLst>
                  <a:outerShdw blurRad="50800" dist="76200" dir="2700000" algn="tl" rotWithShape="0">
                    <a:prstClr val="black">
                      <a:alpha val="40000"/>
                    </a:prstClr>
                  </a:outerShdw>
                </a:effectLst>
                <a:ea typeface="+mj-ea"/>
              </a:rPr>
              <a:t>genetik</a:t>
            </a:r>
            <a:r>
              <a:rPr lang="en-US" sz="2400" b="1" dirty="0" smtClean="0">
                <a:solidFill>
                  <a:srgbClr val="376092"/>
                </a:solidFill>
                <a:effectLst>
                  <a:outerShdw blurRad="50800" dist="76200" dir="2700000" algn="tl" rotWithShape="0">
                    <a:prstClr val="black">
                      <a:alpha val="40000"/>
                    </a:prstClr>
                  </a:outerShdw>
                </a:effectLst>
                <a:ea typeface="+mj-ea"/>
              </a:rPr>
              <a:t> </a:t>
            </a:r>
            <a:r>
              <a:rPr lang="en-US" sz="2400" b="1" dirty="0" err="1" smtClean="0">
                <a:solidFill>
                  <a:srgbClr val="376092"/>
                </a:solidFill>
                <a:effectLst>
                  <a:outerShdw blurRad="50800" dist="76200" dir="2700000" algn="tl" rotWithShape="0">
                    <a:prstClr val="black">
                      <a:alpha val="40000"/>
                    </a:prstClr>
                  </a:outerShdw>
                </a:effectLst>
                <a:ea typeface="+mj-ea"/>
              </a:rPr>
              <a:t>belirleyicileri</a:t>
            </a:r>
            <a:r>
              <a:rPr lang="en-US" sz="2400" b="1" dirty="0" smtClean="0">
                <a:solidFill>
                  <a:srgbClr val="376092"/>
                </a:solidFill>
                <a:effectLst>
                  <a:outerShdw blurRad="50800" dist="76200" dir="2700000" algn="tl" rotWithShape="0">
                    <a:prstClr val="black">
                      <a:alpha val="40000"/>
                    </a:prstClr>
                  </a:outerShdw>
                </a:effectLst>
                <a:ea typeface="+mj-ea"/>
              </a:rPr>
              <a:t>:</a:t>
            </a:r>
            <a:endParaRPr lang="en-US" sz="2400" b="1" dirty="0">
              <a:solidFill>
                <a:srgbClr val="376092"/>
              </a:solidFill>
              <a:effectLst>
                <a:outerShdw blurRad="50800" dist="76200" dir="2700000" algn="tl" rotWithShape="0">
                  <a:prstClr val="black">
                    <a:alpha val="40000"/>
                  </a:prstClr>
                </a:outerShdw>
              </a:effectLst>
              <a:ea typeface="+mj-ea"/>
            </a:endParaRPr>
          </a:p>
        </p:txBody>
      </p:sp>
      <p:pic>
        <p:nvPicPr>
          <p:cNvPr id="2" name="Picture 1"/>
          <p:cNvPicPr>
            <a:picLocks noChangeAspect="1"/>
          </p:cNvPicPr>
          <p:nvPr/>
        </p:nvPicPr>
        <p:blipFill>
          <a:blip r:embed="rId3"/>
          <a:stretch>
            <a:fillRect/>
          </a:stretch>
        </p:blipFill>
        <p:spPr>
          <a:xfrm>
            <a:off x="854935" y="1475656"/>
            <a:ext cx="7543800" cy="4762500"/>
          </a:xfrm>
          <a:prstGeom prst="rect">
            <a:avLst/>
          </a:prstGeom>
        </p:spPr>
      </p:pic>
    </p:spTree>
    <p:extLst>
      <p:ext uri="{BB962C8B-B14F-4D97-AF65-F5344CB8AC3E}">
        <p14:creationId xmlns:p14="http://schemas.microsoft.com/office/powerpoint/2010/main" val="52093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1-28 at 13.54.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41" y="693857"/>
            <a:ext cx="3494794" cy="17304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descr="Screen Shot 2016-01-28 at 13.57.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39" y="3036780"/>
            <a:ext cx="3426602" cy="13073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Screen Shot 2016-01-28 at 14.00.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240" y="1365480"/>
            <a:ext cx="2838454" cy="2117671"/>
          </a:xfrm>
          <a:prstGeom prst="rect">
            <a:avLst/>
          </a:prstGeom>
        </p:spPr>
      </p:pic>
      <p:pic>
        <p:nvPicPr>
          <p:cNvPr id="7" name="Picture 6"/>
          <p:cNvPicPr>
            <a:picLocks noChangeAspect="1"/>
          </p:cNvPicPr>
          <p:nvPr/>
        </p:nvPicPr>
        <p:blipFill>
          <a:blip r:embed="rId5"/>
          <a:stretch>
            <a:fillRect/>
          </a:stretch>
        </p:blipFill>
        <p:spPr>
          <a:xfrm>
            <a:off x="3903941" y="4344171"/>
            <a:ext cx="4841568" cy="2135131"/>
          </a:xfrm>
          <a:prstGeom prst="rect">
            <a:avLst/>
          </a:prstGeom>
        </p:spPr>
      </p:pic>
    </p:spTree>
    <p:extLst>
      <p:ext uri="{BB962C8B-B14F-4D97-AF65-F5344CB8AC3E}">
        <p14:creationId xmlns:p14="http://schemas.microsoft.com/office/powerpoint/2010/main" val="14931568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6" descr="http://healthypro.org/images/Colon-Cancer.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71326" y="3196298"/>
            <a:ext cx="1225947" cy="918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2"/>
          <p:cNvGrpSpPr/>
          <p:nvPr/>
        </p:nvGrpSpPr>
        <p:grpSpPr>
          <a:xfrm>
            <a:off x="323528" y="744804"/>
            <a:ext cx="4945831" cy="3674240"/>
            <a:chOff x="433422" y="2583437"/>
            <a:chExt cx="4945831" cy="3674240"/>
          </a:xfrm>
        </p:grpSpPr>
        <p:pic>
          <p:nvPicPr>
            <p:cNvPr id="42" name="Picture 57" descr="http://us.123rf.com/400wm/400/400/magicinfoto/magicinfoto1106/magicinfoto110600009/9825975-portrait-of-cute-baby-macaque-monke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422" y="2583437"/>
              <a:ext cx="1568712" cy="1347147"/>
            </a:xfrm>
            <a:prstGeom prst="rect">
              <a:avLst/>
            </a:prstGeom>
            <a:noFill/>
            <a:ln w="38100">
              <a:noFill/>
            </a:ln>
            <a:extLst>
              <a:ext uri="{909E8E84-426E-40dd-AFC4-6F175D3DCCD1}">
                <a14:hiddenFill xmlns="" xmlns:a14="http://schemas.microsoft.com/office/drawing/2010/main">
                  <a:solidFill>
                    <a:srgbClr val="FFFFFF"/>
                  </a:solidFill>
                </a14:hiddenFill>
              </a:ext>
            </a:extLst>
          </p:spPr>
        </p:pic>
        <p:pic>
          <p:nvPicPr>
            <p:cNvPr id="43" name="Picture 59" descr="http://2.bp.blogspot.com/-1ZAR_YHO9gE/T5DGaSvlQYI/AAAAAAAACMw/baNI1qiHQ9U/s1600/Chimpanzee_PopCutlurePassionista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8126" y="2583437"/>
              <a:ext cx="1759222" cy="1347147"/>
            </a:xfrm>
            <a:prstGeom prst="rect">
              <a:avLst/>
            </a:prstGeom>
            <a:noFill/>
            <a:ln w="28575">
              <a:solidFill>
                <a:srgbClr val="FFFFFF"/>
              </a:solidFill>
            </a:ln>
            <a:extLst>
              <a:ext uri="{909E8E84-426E-40dd-AFC4-6F175D3DCCD1}">
                <a14:hiddenFill xmlns="" xmlns:a14="http://schemas.microsoft.com/office/drawing/2010/main">
                  <a:solidFill>
                    <a:srgbClr val="FFFFFF"/>
                  </a:solidFill>
                </a14:hiddenFill>
              </a:ext>
            </a:extLst>
          </p:spPr>
        </p:pic>
        <p:pic>
          <p:nvPicPr>
            <p:cNvPr id="44" name="Picture 61" descr="http://www.absolutepartystore.com/j0423034%5b1%5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085708" y="2583437"/>
              <a:ext cx="1293545" cy="1347147"/>
            </a:xfrm>
            <a:prstGeom prst="rect">
              <a:avLst/>
            </a:prstGeom>
            <a:noFill/>
            <a:ln w="38100">
              <a:solidFill>
                <a:srgbClr val="FFFFFF"/>
              </a:solidFill>
            </a:ln>
            <a:extLst>
              <a:ext uri="{909E8E84-426E-40dd-AFC4-6F175D3DCCD1}">
                <a14:hiddenFill xmlns="" xmlns:a14="http://schemas.microsoft.com/office/drawing/2010/main">
                  <a:solidFill>
                    <a:srgbClr val="FFFFFF"/>
                  </a:solidFill>
                </a14:hiddenFill>
              </a:ext>
            </a:extLst>
          </p:spPr>
        </p:pic>
        <p:grpSp>
          <p:nvGrpSpPr>
            <p:cNvPr id="49" name="Group 48"/>
            <p:cNvGrpSpPr/>
            <p:nvPr/>
          </p:nvGrpSpPr>
          <p:grpSpPr>
            <a:xfrm flipH="1">
              <a:off x="2673445" y="4167864"/>
              <a:ext cx="2122471" cy="2089813"/>
              <a:chOff x="2358199" y="4262304"/>
              <a:chExt cx="1251994" cy="1210230"/>
            </a:xfrm>
          </p:grpSpPr>
          <p:cxnSp>
            <p:nvCxnSpPr>
              <p:cNvPr id="50" name="Straight Connector 49"/>
              <p:cNvCxnSpPr/>
              <p:nvPr/>
            </p:nvCxnSpPr>
            <p:spPr>
              <a:xfrm>
                <a:off x="3608885" y="5030407"/>
                <a:ext cx="1" cy="442127"/>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3" name="Straight Connector 52"/>
              <p:cNvCxnSpPr/>
              <p:nvPr/>
            </p:nvCxnSpPr>
            <p:spPr>
              <a:xfrm flipH="1" flipV="1">
                <a:off x="2358199" y="4262304"/>
                <a:ext cx="1251994" cy="780690"/>
              </a:xfrm>
              <a:prstGeom prst="line">
                <a:avLst/>
              </a:prstGeom>
              <a:ln/>
            </p:spPr>
            <p:style>
              <a:lnRef idx="3">
                <a:schemeClr val="accent3"/>
              </a:lnRef>
              <a:fillRef idx="0">
                <a:schemeClr val="accent3"/>
              </a:fillRef>
              <a:effectRef idx="2">
                <a:schemeClr val="accent3"/>
              </a:effectRef>
              <a:fontRef idx="minor">
                <a:schemeClr val="tx1"/>
              </a:fontRef>
            </p:style>
          </p:cxnSp>
        </p:grpSp>
        <p:sp>
          <p:nvSpPr>
            <p:cNvPr id="59" name="TextBox 2"/>
            <p:cNvSpPr txBox="1">
              <a:spLocks noChangeArrowheads="1"/>
            </p:cNvSpPr>
            <p:nvPr/>
          </p:nvSpPr>
          <p:spPr bwMode="auto">
            <a:xfrm>
              <a:off x="433422" y="4276453"/>
              <a:ext cx="4896544" cy="451406"/>
            </a:xfrm>
            <a:prstGeom prst="rect">
              <a:avLst/>
            </a:prstGeom>
            <a:blipFill rotWithShape="1">
              <a:blip r:embed="rId7">
                <a:alphaModFix amt="67000"/>
              </a:blip>
              <a:tile tx="0" ty="0" sx="100000" sy="100000" flip="none" algn="tl"/>
            </a:blipFill>
            <a:ln>
              <a:noFill/>
            </a:ln>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smtClean="0">
                  <a:solidFill>
                    <a:srgbClr val="376092"/>
                  </a:solidFill>
                </a:rPr>
                <a:t>Gen </a:t>
              </a:r>
              <a:r>
                <a:rPr lang="en-US" sz="2000" b="1" dirty="0" err="1" smtClean="0">
                  <a:solidFill>
                    <a:srgbClr val="376092"/>
                  </a:solidFill>
                </a:rPr>
                <a:t>kopyalarinda</a:t>
              </a:r>
              <a:r>
                <a:rPr lang="en-US" sz="2000" b="1" dirty="0" smtClean="0">
                  <a:solidFill>
                    <a:srgbClr val="376092"/>
                  </a:solidFill>
                </a:rPr>
                <a:t> gen </a:t>
              </a:r>
              <a:r>
                <a:rPr lang="en-US" sz="2000" b="1" dirty="0" err="1" smtClean="0">
                  <a:solidFill>
                    <a:srgbClr val="376092"/>
                  </a:solidFill>
                </a:rPr>
                <a:t>ifadesi</a:t>
              </a:r>
              <a:r>
                <a:rPr lang="en-US" sz="2000" b="1" dirty="0" smtClean="0">
                  <a:solidFill>
                    <a:srgbClr val="376092"/>
                  </a:solidFill>
                </a:rPr>
                <a:t> </a:t>
              </a:r>
              <a:r>
                <a:rPr lang="en-US" sz="2000" b="1" dirty="0" err="1" smtClean="0">
                  <a:solidFill>
                    <a:srgbClr val="376092"/>
                  </a:solidFill>
                </a:rPr>
                <a:t>evrimi</a:t>
              </a:r>
              <a:endParaRPr lang="en-US" sz="2000" b="1" dirty="0" smtClean="0">
                <a:solidFill>
                  <a:srgbClr val="376092"/>
                </a:solidFill>
              </a:endParaRPr>
            </a:p>
          </p:txBody>
        </p:sp>
      </p:grpSp>
      <p:sp>
        <p:nvSpPr>
          <p:cNvPr id="39" name="TextBox 2"/>
          <p:cNvSpPr txBox="1">
            <a:spLocks noChangeArrowheads="1"/>
          </p:cNvSpPr>
          <p:nvPr/>
        </p:nvSpPr>
        <p:spPr bwMode="auto">
          <a:xfrm>
            <a:off x="323528" y="188640"/>
            <a:ext cx="4896544" cy="451406"/>
          </a:xfrm>
          <a:prstGeom prst="rect">
            <a:avLst/>
          </a:prstGeom>
          <a:blipFill rotWithShape="1">
            <a:blip r:embed="rId7">
              <a:alphaModFix amt="67000"/>
            </a:blip>
            <a:tile tx="0" ty="0" sx="100000" sy="100000" flip="none" algn="tl"/>
          </a:blipFill>
          <a:ln>
            <a:noFill/>
          </a:ln>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err="1" smtClean="0">
                <a:solidFill>
                  <a:srgbClr val="376092"/>
                </a:solidFill>
              </a:rPr>
              <a:t>Primatlarda</a:t>
            </a:r>
            <a:r>
              <a:rPr lang="en-US" sz="2000" b="1" dirty="0" smtClean="0">
                <a:solidFill>
                  <a:srgbClr val="376092"/>
                </a:solidFill>
              </a:rPr>
              <a:t> gen </a:t>
            </a:r>
            <a:r>
              <a:rPr lang="en-US" sz="2000" b="1" dirty="0" err="1" smtClean="0">
                <a:solidFill>
                  <a:srgbClr val="376092"/>
                </a:solidFill>
              </a:rPr>
              <a:t>ifadesi</a:t>
            </a:r>
            <a:r>
              <a:rPr lang="en-US" sz="2000" b="1" dirty="0" smtClean="0">
                <a:solidFill>
                  <a:srgbClr val="376092"/>
                </a:solidFill>
              </a:rPr>
              <a:t> </a:t>
            </a:r>
            <a:r>
              <a:rPr lang="en-US" sz="2000" b="1" dirty="0" err="1" smtClean="0">
                <a:solidFill>
                  <a:srgbClr val="376092"/>
                </a:solidFill>
              </a:rPr>
              <a:t>evrimi</a:t>
            </a:r>
            <a:endParaRPr lang="en-US" sz="2000" b="1" dirty="0" smtClean="0">
              <a:solidFill>
                <a:srgbClr val="376092"/>
              </a:solidFill>
            </a:endParaRPr>
          </a:p>
        </p:txBody>
      </p:sp>
      <p:sp>
        <p:nvSpPr>
          <p:cNvPr id="16" name="TextBox 2"/>
          <p:cNvSpPr txBox="1">
            <a:spLocks noChangeArrowheads="1"/>
          </p:cNvSpPr>
          <p:nvPr/>
        </p:nvSpPr>
        <p:spPr bwMode="auto">
          <a:xfrm>
            <a:off x="323528" y="4193341"/>
            <a:ext cx="4896544" cy="820738"/>
          </a:xfrm>
          <a:prstGeom prst="rect">
            <a:avLst/>
          </a:prstGeom>
          <a:blipFill rotWithShape="1">
            <a:blip r:embed="rId7">
              <a:alphaModFix amt="67000"/>
            </a:blip>
            <a:tile tx="0" ty="0" sx="100000" sy="100000" flip="none" algn="tl"/>
          </a:blipFill>
          <a:ln>
            <a:noFill/>
          </a:ln>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r">
              <a:lnSpc>
                <a:spcPct val="120000"/>
              </a:lnSpc>
              <a:defRPr/>
            </a:pPr>
            <a:r>
              <a:rPr lang="en-US" sz="2000" b="1" dirty="0" err="1" smtClean="0">
                <a:solidFill>
                  <a:srgbClr val="376092"/>
                </a:solidFill>
              </a:rPr>
              <a:t>Transkripsiyon</a:t>
            </a:r>
            <a:r>
              <a:rPr lang="en-US" sz="2000" b="1" dirty="0" smtClean="0">
                <a:solidFill>
                  <a:srgbClr val="376092"/>
                </a:solidFill>
              </a:rPr>
              <a:t> </a:t>
            </a:r>
            <a:r>
              <a:rPr lang="en-US" sz="2000" b="1" dirty="0" err="1" smtClean="0">
                <a:solidFill>
                  <a:srgbClr val="376092"/>
                </a:solidFill>
              </a:rPr>
              <a:t>baglanma</a:t>
            </a:r>
            <a:r>
              <a:rPr lang="en-US" sz="2000" b="1" dirty="0" smtClean="0">
                <a:solidFill>
                  <a:srgbClr val="376092"/>
                </a:solidFill>
              </a:rPr>
              <a:t> </a:t>
            </a:r>
            <a:r>
              <a:rPr lang="en-US" sz="2000" b="1" dirty="0" err="1" smtClean="0">
                <a:solidFill>
                  <a:srgbClr val="376092"/>
                </a:solidFill>
              </a:rPr>
              <a:t>noktalarinda</a:t>
            </a:r>
            <a:r>
              <a:rPr lang="en-US" sz="2000" b="1" dirty="0" smtClean="0">
                <a:solidFill>
                  <a:srgbClr val="376092"/>
                </a:solidFill>
              </a:rPr>
              <a:t> </a:t>
            </a:r>
            <a:r>
              <a:rPr lang="en-US" sz="2000" b="1" dirty="0" err="1" smtClean="0">
                <a:solidFill>
                  <a:srgbClr val="376092"/>
                </a:solidFill>
              </a:rPr>
              <a:t>tekrarlar</a:t>
            </a:r>
            <a:endParaRPr lang="en-US" sz="2000" b="1" dirty="0" smtClean="0">
              <a:solidFill>
                <a:srgbClr val="376092"/>
              </a:solidFill>
            </a:endParaRPr>
          </a:p>
        </p:txBody>
      </p:sp>
      <p:sp>
        <p:nvSpPr>
          <p:cNvPr id="34" name="TextBox 2"/>
          <p:cNvSpPr txBox="1">
            <a:spLocks noChangeArrowheads="1"/>
          </p:cNvSpPr>
          <p:nvPr/>
        </p:nvSpPr>
        <p:spPr bwMode="auto">
          <a:xfrm>
            <a:off x="323528" y="3225914"/>
            <a:ext cx="4896544" cy="451406"/>
          </a:xfrm>
          <a:prstGeom prst="rect">
            <a:avLst/>
          </a:prstGeom>
          <a:blipFill rotWithShape="1">
            <a:blip r:embed="rId7">
              <a:alphaModFix amt="67000"/>
            </a:blip>
            <a:tile tx="0" ty="0" sx="100000" sy="100000" flip="none" algn="tl"/>
          </a:blipFill>
          <a:ln>
            <a:noFill/>
          </a:ln>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err="1" smtClean="0">
                <a:solidFill>
                  <a:srgbClr val="376092"/>
                </a:solidFill>
              </a:rPr>
              <a:t>Kalin</a:t>
            </a:r>
            <a:r>
              <a:rPr lang="en-US" sz="2000" b="1" dirty="0" smtClean="0">
                <a:solidFill>
                  <a:srgbClr val="376092"/>
                </a:solidFill>
              </a:rPr>
              <a:t> </a:t>
            </a:r>
            <a:r>
              <a:rPr lang="en-US" sz="2000" b="1" dirty="0" err="1" smtClean="0">
                <a:solidFill>
                  <a:srgbClr val="376092"/>
                </a:solidFill>
              </a:rPr>
              <a:t>bagirsak</a:t>
            </a:r>
            <a:r>
              <a:rPr lang="en-US" sz="2000" b="1" dirty="0" smtClean="0">
                <a:solidFill>
                  <a:srgbClr val="376092"/>
                </a:solidFill>
              </a:rPr>
              <a:t> </a:t>
            </a:r>
            <a:r>
              <a:rPr lang="en-US" sz="2000" b="1" dirty="0" err="1" smtClean="0">
                <a:solidFill>
                  <a:srgbClr val="376092"/>
                </a:solidFill>
              </a:rPr>
              <a:t>kanserinde</a:t>
            </a:r>
            <a:r>
              <a:rPr lang="en-US" sz="2000" b="1" dirty="0" smtClean="0">
                <a:solidFill>
                  <a:srgbClr val="376092"/>
                </a:solidFill>
              </a:rPr>
              <a:t> </a:t>
            </a:r>
            <a:r>
              <a:rPr lang="en-US" sz="2000" b="1" dirty="0" err="1" smtClean="0">
                <a:solidFill>
                  <a:srgbClr val="376092"/>
                </a:solidFill>
              </a:rPr>
              <a:t>tekrar</a:t>
            </a:r>
            <a:r>
              <a:rPr lang="en-US" sz="2000" b="1" dirty="0" smtClean="0">
                <a:solidFill>
                  <a:srgbClr val="376092"/>
                </a:solidFill>
              </a:rPr>
              <a:t> </a:t>
            </a:r>
            <a:r>
              <a:rPr lang="en-US" sz="2000" b="1" dirty="0" err="1" smtClean="0">
                <a:solidFill>
                  <a:srgbClr val="376092"/>
                </a:solidFill>
              </a:rPr>
              <a:t>dizileri</a:t>
            </a:r>
            <a:endParaRPr lang="en-US" sz="2000" b="1" dirty="0" smtClean="0">
              <a:solidFill>
                <a:srgbClr val="376092"/>
              </a:solidFill>
            </a:endParaRPr>
          </a:p>
        </p:txBody>
      </p:sp>
      <p:grpSp>
        <p:nvGrpSpPr>
          <p:cNvPr id="36" name="Group 35"/>
          <p:cNvGrpSpPr/>
          <p:nvPr/>
        </p:nvGrpSpPr>
        <p:grpSpPr>
          <a:xfrm>
            <a:off x="372815" y="4693221"/>
            <a:ext cx="4847257" cy="565422"/>
            <a:chOff x="3809999" y="5391806"/>
            <a:chExt cx="4847257" cy="565422"/>
          </a:xfrm>
        </p:grpSpPr>
        <p:sp>
          <p:nvSpPr>
            <p:cNvPr id="38" name="Rectangle 37"/>
            <p:cNvSpPr/>
            <p:nvPr/>
          </p:nvSpPr>
          <p:spPr>
            <a:xfrm>
              <a:off x="3809999" y="5715002"/>
              <a:ext cx="4847257" cy="242226"/>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40" name="Rectangle 39"/>
            <p:cNvSpPr/>
            <p:nvPr/>
          </p:nvSpPr>
          <p:spPr>
            <a:xfrm>
              <a:off x="4887686" y="5715002"/>
              <a:ext cx="348343" cy="242226"/>
            </a:xfrm>
            <a:prstGeom prst="rect">
              <a:avLst/>
            </a:prstGeom>
            <a:solidFill>
              <a:srgbClr val="92D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41" name="Rectangle 40"/>
            <p:cNvSpPr/>
            <p:nvPr/>
          </p:nvSpPr>
          <p:spPr>
            <a:xfrm>
              <a:off x="5529943" y="5715002"/>
              <a:ext cx="348343" cy="242226"/>
            </a:xfrm>
            <a:prstGeom prst="rect">
              <a:avLst/>
            </a:prstGeom>
            <a:solidFill>
              <a:srgbClr val="92D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45" name="Rectangle 44"/>
            <p:cNvSpPr/>
            <p:nvPr/>
          </p:nvSpPr>
          <p:spPr>
            <a:xfrm>
              <a:off x="6150427" y="5715002"/>
              <a:ext cx="348343" cy="242226"/>
            </a:xfrm>
            <a:prstGeom prst="rect">
              <a:avLst/>
            </a:prstGeom>
            <a:solidFill>
              <a:srgbClr val="92D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46" name="Cloud 45"/>
            <p:cNvSpPr/>
            <p:nvPr/>
          </p:nvSpPr>
          <p:spPr>
            <a:xfrm>
              <a:off x="4948030" y="5391806"/>
              <a:ext cx="374374" cy="367472"/>
            </a:xfrm>
            <a:prstGeom prst="cloud">
              <a:avLst/>
            </a:prstGeom>
            <a:solidFill>
              <a:schemeClr val="accent2">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de-CH">
                <a:solidFill>
                  <a:srgbClr val="FF0000"/>
                </a:solidFill>
              </a:endParaRPr>
            </a:p>
          </p:txBody>
        </p:sp>
        <p:sp>
          <p:nvSpPr>
            <p:cNvPr id="47" name="Cloud 46"/>
            <p:cNvSpPr/>
            <p:nvPr/>
          </p:nvSpPr>
          <p:spPr>
            <a:xfrm>
              <a:off x="5529943" y="5406267"/>
              <a:ext cx="374374" cy="367472"/>
            </a:xfrm>
            <a:prstGeom prst="clou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de-CH">
                <a:solidFill>
                  <a:srgbClr val="FF0000"/>
                </a:solidFill>
              </a:endParaRPr>
            </a:p>
          </p:txBody>
        </p:sp>
        <p:sp>
          <p:nvSpPr>
            <p:cNvPr id="48" name="Cloud 47"/>
            <p:cNvSpPr/>
            <p:nvPr/>
          </p:nvSpPr>
          <p:spPr>
            <a:xfrm>
              <a:off x="6154213" y="5391806"/>
              <a:ext cx="374374" cy="367472"/>
            </a:xfrm>
            <a:prstGeom prst="cloud">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de-CH">
                <a:solidFill>
                  <a:srgbClr val="FF0000"/>
                </a:solidFill>
              </a:endParaRPr>
            </a:p>
          </p:txBody>
        </p:sp>
        <p:sp>
          <p:nvSpPr>
            <p:cNvPr id="51" name="TextBox 50"/>
            <p:cNvSpPr txBox="1"/>
            <p:nvPr/>
          </p:nvSpPr>
          <p:spPr>
            <a:xfrm>
              <a:off x="4887686" y="5411472"/>
              <a:ext cx="526774" cy="307777"/>
            </a:xfrm>
            <a:prstGeom prst="rect">
              <a:avLst/>
            </a:prstGeom>
            <a:noFill/>
          </p:spPr>
          <p:txBody>
            <a:bodyPr wrap="square" rtlCol="0">
              <a:spAutoFit/>
            </a:bodyPr>
            <a:lstStyle/>
            <a:p>
              <a:pPr algn="ctr"/>
              <a:r>
                <a:rPr lang="en-US" sz="1400" dirty="0" smtClean="0">
                  <a:solidFill>
                    <a:srgbClr val="0070C0"/>
                  </a:solidFill>
                </a:rPr>
                <a:t>TF</a:t>
              </a:r>
              <a:endParaRPr lang="de-CH" sz="1400" dirty="0">
                <a:solidFill>
                  <a:srgbClr val="0070C0"/>
                </a:solidFill>
              </a:endParaRPr>
            </a:p>
          </p:txBody>
        </p:sp>
        <p:sp>
          <p:nvSpPr>
            <p:cNvPr id="52" name="TextBox 51"/>
            <p:cNvSpPr txBox="1"/>
            <p:nvPr/>
          </p:nvSpPr>
          <p:spPr>
            <a:xfrm>
              <a:off x="5440727" y="5421653"/>
              <a:ext cx="526774" cy="307777"/>
            </a:xfrm>
            <a:prstGeom prst="rect">
              <a:avLst/>
            </a:prstGeom>
            <a:noFill/>
          </p:spPr>
          <p:txBody>
            <a:bodyPr wrap="square" rtlCol="0">
              <a:spAutoFit/>
            </a:bodyPr>
            <a:lstStyle/>
            <a:p>
              <a:pPr algn="ctr"/>
              <a:r>
                <a:rPr lang="en-US" sz="1400" dirty="0" smtClean="0">
                  <a:solidFill>
                    <a:srgbClr val="0070C0"/>
                  </a:solidFill>
                </a:rPr>
                <a:t>TF</a:t>
              </a:r>
              <a:endParaRPr lang="de-CH" sz="1400" dirty="0">
                <a:solidFill>
                  <a:srgbClr val="0070C0"/>
                </a:solidFill>
              </a:endParaRPr>
            </a:p>
          </p:txBody>
        </p:sp>
        <p:sp>
          <p:nvSpPr>
            <p:cNvPr id="54" name="TextBox 53"/>
            <p:cNvSpPr txBox="1"/>
            <p:nvPr/>
          </p:nvSpPr>
          <p:spPr>
            <a:xfrm>
              <a:off x="6091739" y="5421653"/>
              <a:ext cx="526774" cy="307777"/>
            </a:xfrm>
            <a:prstGeom prst="rect">
              <a:avLst/>
            </a:prstGeom>
            <a:noFill/>
          </p:spPr>
          <p:txBody>
            <a:bodyPr wrap="square" rtlCol="0">
              <a:spAutoFit/>
            </a:bodyPr>
            <a:lstStyle/>
            <a:p>
              <a:pPr algn="ctr"/>
              <a:r>
                <a:rPr lang="en-US" sz="1400" dirty="0" smtClean="0">
                  <a:solidFill>
                    <a:srgbClr val="0070C0"/>
                  </a:solidFill>
                </a:rPr>
                <a:t>TF</a:t>
              </a:r>
              <a:endParaRPr lang="de-CH" sz="1400" dirty="0">
                <a:solidFill>
                  <a:srgbClr val="0070C0"/>
                </a:solidFill>
              </a:endParaRPr>
            </a:p>
          </p:txBody>
        </p:sp>
      </p:grpSp>
      <p:sp>
        <p:nvSpPr>
          <p:cNvPr id="28" name="TextBox 2"/>
          <p:cNvSpPr txBox="1">
            <a:spLocks noChangeArrowheads="1"/>
          </p:cNvSpPr>
          <p:nvPr/>
        </p:nvSpPr>
        <p:spPr bwMode="auto">
          <a:xfrm>
            <a:off x="372815" y="5564564"/>
            <a:ext cx="4896544" cy="451406"/>
          </a:xfrm>
          <a:prstGeom prst="rect">
            <a:avLst/>
          </a:prstGeom>
          <a:blipFill rotWithShape="1">
            <a:blip r:embed="rId7">
              <a:alphaModFix amt="67000"/>
            </a:blip>
            <a:tile tx="0" ty="0" sx="100000" sy="100000" flip="none" algn="tl"/>
          </a:blipFill>
          <a:ln>
            <a:noFill/>
          </a:ln>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algn="ctr">
              <a:lnSpc>
                <a:spcPct val="120000"/>
              </a:lnSpc>
              <a:defRPr/>
            </a:pPr>
            <a:r>
              <a:rPr lang="en-US" sz="2000" b="1" dirty="0" err="1" smtClean="0">
                <a:solidFill>
                  <a:srgbClr val="376092"/>
                </a:solidFill>
              </a:rPr>
              <a:t>orangutanlarda</a:t>
            </a:r>
            <a:r>
              <a:rPr lang="en-US" sz="2000" b="1" dirty="0" smtClean="0">
                <a:solidFill>
                  <a:srgbClr val="376092"/>
                </a:solidFill>
              </a:rPr>
              <a:t> </a:t>
            </a:r>
            <a:r>
              <a:rPr lang="en-US" sz="2000" b="1" dirty="0" err="1" smtClean="0">
                <a:solidFill>
                  <a:srgbClr val="376092"/>
                </a:solidFill>
              </a:rPr>
              <a:t>secilim</a:t>
            </a:r>
            <a:endParaRPr lang="en-US" sz="2000" b="1" dirty="0" smtClean="0">
              <a:solidFill>
                <a:srgbClr val="376092"/>
              </a:solidFill>
            </a:endParaRPr>
          </a:p>
        </p:txBody>
      </p:sp>
      <p:pic>
        <p:nvPicPr>
          <p:cNvPr id="30" name="Picture 29"/>
          <p:cNvPicPr>
            <a:picLocks noChangeAspect="1"/>
          </p:cNvPicPr>
          <p:nvPr/>
        </p:nvPicPr>
        <p:blipFill>
          <a:blip r:embed="rId8"/>
          <a:stretch>
            <a:fillRect/>
          </a:stretch>
        </p:blipFill>
        <p:spPr>
          <a:xfrm>
            <a:off x="207347" y="5541429"/>
            <a:ext cx="1243156" cy="932367"/>
          </a:xfrm>
          <a:prstGeom prst="rect">
            <a:avLst/>
          </a:prstGeom>
        </p:spPr>
      </p:pic>
      <p:pic>
        <p:nvPicPr>
          <p:cNvPr id="31" name="Picture 30" descr="Screenshot 2015-05-09 16.31.57.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7273" y="2437820"/>
            <a:ext cx="3251448" cy="1528881"/>
          </a:xfrm>
          <a:prstGeom prst="rect">
            <a:avLst/>
          </a:prstGeom>
        </p:spPr>
      </p:pic>
      <p:grpSp>
        <p:nvGrpSpPr>
          <p:cNvPr id="32" name="Group 31"/>
          <p:cNvGrpSpPr/>
          <p:nvPr/>
        </p:nvGrpSpPr>
        <p:grpSpPr>
          <a:xfrm>
            <a:off x="5923795" y="4193341"/>
            <a:ext cx="2122471" cy="1348088"/>
            <a:chOff x="5923795" y="4193341"/>
            <a:chExt cx="2122471" cy="1348088"/>
          </a:xfrm>
        </p:grpSpPr>
        <p:cxnSp>
          <p:nvCxnSpPr>
            <p:cNvPr id="33" name="Straight Connector 32"/>
            <p:cNvCxnSpPr/>
            <p:nvPr/>
          </p:nvCxnSpPr>
          <p:spPr>
            <a:xfrm flipV="1">
              <a:off x="5923795" y="4193341"/>
              <a:ext cx="2122471" cy="1348088"/>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55" name="Straight Connector 54"/>
            <p:cNvCxnSpPr/>
            <p:nvPr/>
          </p:nvCxnSpPr>
          <p:spPr>
            <a:xfrm flipH="1" flipV="1">
              <a:off x="7057477" y="4193341"/>
              <a:ext cx="475178" cy="330090"/>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56" name="TextBox 55"/>
          <p:cNvSpPr txBox="1"/>
          <p:nvPr/>
        </p:nvSpPr>
        <p:spPr>
          <a:xfrm>
            <a:off x="7615303" y="4421659"/>
            <a:ext cx="1317765" cy="369332"/>
          </a:xfrm>
          <a:prstGeom prst="rect">
            <a:avLst/>
          </a:prstGeom>
          <a:noFill/>
        </p:spPr>
        <p:txBody>
          <a:bodyPr wrap="square" rtlCol="0">
            <a:spAutoFit/>
          </a:bodyPr>
          <a:lstStyle/>
          <a:p>
            <a:pPr algn="r"/>
            <a:r>
              <a:rPr lang="en-US" dirty="0" err="1" smtClean="0"/>
              <a:t>zor</a:t>
            </a:r>
            <a:r>
              <a:rPr lang="en-US" dirty="0" smtClean="0"/>
              <a:t> </a:t>
            </a:r>
            <a:r>
              <a:rPr lang="en-US" dirty="0" err="1" smtClean="0"/>
              <a:t>sartlar</a:t>
            </a:r>
            <a:endParaRPr lang="en-US" dirty="0"/>
          </a:p>
        </p:txBody>
      </p:sp>
      <p:sp>
        <p:nvSpPr>
          <p:cNvPr id="57" name="Collate 56"/>
          <p:cNvSpPr/>
          <p:nvPr/>
        </p:nvSpPr>
        <p:spPr>
          <a:xfrm rot="16200000">
            <a:off x="7237791" y="2655484"/>
            <a:ext cx="400053" cy="2990501"/>
          </a:xfrm>
          <a:prstGeom prst="flowChartCol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TextBox 57"/>
          <p:cNvSpPr txBox="1"/>
          <p:nvPr/>
        </p:nvSpPr>
        <p:spPr>
          <a:xfrm>
            <a:off x="5975704" y="4421659"/>
            <a:ext cx="1317765" cy="646331"/>
          </a:xfrm>
          <a:prstGeom prst="rect">
            <a:avLst/>
          </a:prstGeom>
          <a:noFill/>
        </p:spPr>
        <p:txBody>
          <a:bodyPr wrap="square" rtlCol="0">
            <a:spAutoFit/>
          </a:bodyPr>
          <a:lstStyle/>
          <a:p>
            <a:r>
              <a:rPr lang="en-US" dirty="0" err="1" smtClean="0"/>
              <a:t>buyuk</a:t>
            </a:r>
            <a:r>
              <a:rPr lang="en-US" dirty="0" smtClean="0"/>
              <a:t> </a:t>
            </a:r>
            <a:r>
              <a:rPr lang="en-US" dirty="0" err="1" smtClean="0"/>
              <a:t>beyinler</a:t>
            </a:r>
            <a:endParaRPr lang="en-US" dirty="0"/>
          </a:p>
        </p:txBody>
      </p:sp>
    </p:spTree>
    <p:extLst>
      <p:ext uri="{BB962C8B-B14F-4D97-AF65-F5344CB8AC3E}">
        <p14:creationId xmlns:p14="http://schemas.microsoft.com/office/powerpoint/2010/main" val="381747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2" cstate="print"/>
          <a:srcRect/>
          <a:stretch>
            <a:fillRect/>
          </a:stretch>
        </p:blipFill>
        <p:spPr bwMode="auto">
          <a:xfrm>
            <a:off x="517525" y="1182688"/>
            <a:ext cx="4339414" cy="3770312"/>
          </a:xfrm>
          <a:prstGeom prst="rect">
            <a:avLst/>
          </a:prstGeom>
          <a:noFill/>
          <a:ln w="9525">
            <a:noFill/>
            <a:round/>
            <a:headEnd/>
            <a:tailEnd/>
          </a:ln>
        </p:spPr>
      </p:pic>
      <p:grpSp>
        <p:nvGrpSpPr>
          <p:cNvPr id="31" name="Group 30"/>
          <p:cNvGrpSpPr/>
          <p:nvPr/>
        </p:nvGrpSpPr>
        <p:grpSpPr>
          <a:xfrm>
            <a:off x="533395" y="5029201"/>
            <a:ext cx="2410948" cy="849913"/>
            <a:chOff x="4288020" y="1787235"/>
            <a:chExt cx="1327110" cy="581288"/>
          </a:xfrm>
        </p:grpSpPr>
        <p:sp>
          <p:nvSpPr>
            <p:cNvPr id="13" name="Text Box 4"/>
            <p:cNvSpPr txBox="1">
              <a:spLocks noChangeArrowheads="1"/>
            </p:cNvSpPr>
            <p:nvPr/>
          </p:nvSpPr>
          <p:spPr bwMode="auto">
            <a:xfrm>
              <a:off x="4452698" y="1964048"/>
              <a:ext cx="510232" cy="246081"/>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tr-TR" dirty="0" smtClean="0">
                  <a:solidFill>
                    <a:srgbClr val="000000"/>
                  </a:solidFill>
                  <a:latin typeface="Times New Roman" pitchFamily="16" charset="0"/>
                </a:rPr>
                <a:t>Silinme</a:t>
              </a:r>
              <a:endParaRPr lang="en-US" dirty="0">
                <a:solidFill>
                  <a:srgbClr val="000000"/>
                </a:solidFill>
                <a:latin typeface="Times New Roman" pitchFamily="16" charset="0"/>
              </a:endParaRPr>
            </a:p>
          </p:txBody>
        </p:sp>
        <p:sp>
          <p:nvSpPr>
            <p:cNvPr id="14" name="Text Box 5"/>
            <p:cNvSpPr txBox="1">
              <a:spLocks noChangeArrowheads="1"/>
            </p:cNvSpPr>
            <p:nvPr/>
          </p:nvSpPr>
          <p:spPr bwMode="auto">
            <a:xfrm>
              <a:off x="4452701" y="2114431"/>
              <a:ext cx="1162429" cy="254092"/>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tr-TR" dirty="0" smtClean="0">
                  <a:solidFill>
                    <a:srgbClr val="000000"/>
                  </a:solidFill>
                  <a:latin typeface="Times New Roman" pitchFamily="16" charset="0"/>
                </a:rPr>
                <a:t>Çevrilme</a:t>
              </a:r>
              <a:r>
                <a:rPr lang="en-US" dirty="0" smtClean="0">
                  <a:solidFill>
                    <a:srgbClr val="000000"/>
                  </a:solidFill>
                  <a:latin typeface="Times New Roman" pitchFamily="16" charset="0"/>
                </a:rPr>
                <a:t> (inversion)</a:t>
              </a:r>
            </a:p>
          </p:txBody>
        </p:sp>
        <p:sp>
          <p:nvSpPr>
            <p:cNvPr id="15" name="Text Box 6"/>
            <p:cNvSpPr txBox="1">
              <a:spLocks noChangeArrowheads="1"/>
            </p:cNvSpPr>
            <p:nvPr/>
          </p:nvSpPr>
          <p:spPr bwMode="auto">
            <a:xfrm>
              <a:off x="4449098" y="1787235"/>
              <a:ext cx="567824" cy="246081"/>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tr-TR" dirty="0" smtClean="0">
                  <a:solidFill>
                    <a:srgbClr val="000000"/>
                  </a:solidFill>
                  <a:latin typeface="Times New Roman" pitchFamily="16" charset="0"/>
                </a:rPr>
                <a:t>Eklenme</a:t>
              </a:r>
              <a:endParaRPr lang="en-US" dirty="0">
                <a:solidFill>
                  <a:srgbClr val="000000"/>
                </a:solidFill>
                <a:latin typeface="Times New Roman" pitchFamily="16" charset="0"/>
              </a:endParaRPr>
            </a:p>
          </p:txBody>
        </p:sp>
        <p:sp>
          <p:nvSpPr>
            <p:cNvPr id="17" name="Rectangle 8"/>
            <p:cNvSpPr>
              <a:spLocks noChangeArrowheads="1"/>
            </p:cNvSpPr>
            <p:nvPr/>
          </p:nvSpPr>
          <p:spPr bwMode="auto">
            <a:xfrm>
              <a:off x="4288020" y="1907260"/>
              <a:ext cx="164678" cy="59943"/>
            </a:xfrm>
            <a:prstGeom prst="rect">
              <a:avLst/>
            </a:prstGeom>
            <a:solidFill>
              <a:srgbClr val="0000FF"/>
            </a:solidFill>
            <a:ln w="9360">
              <a:solidFill>
                <a:srgbClr val="000000"/>
              </a:solidFill>
              <a:miter lim="800000"/>
              <a:headEnd/>
              <a:tailEnd/>
            </a:ln>
          </p:spPr>
          <p:txBody>
            <a:bodyPr wrap="none" anchor="ctr"/>
            <a:lstStyle/>
            <a:p>
              <a:endParaRPr lang="en-US"/>
            </a:p>
          </p:txBody>
        </p:sp>
        <p:sp>
          <p:nvSpPr>
            <p:cNvPr id="18" name="Rectangle 9"/>
            <p:cNvSpPr>
              <a:spLocks noChangeArrowheads="1"/>
            </p:cNvSpPr>
            <p:nvPr/>
          </p:nvSpPr>
          <p:spPr bwMode="auto">
            <a:xfrm>
              <a:off x="4288020" y="2058694"/>
              <a:ext cx="164678" cy="58891"/>
            </a:xfrm>
            <a:prstGeom prst="rect">
              <a:avLst/>
            </a:prstGeom>
            <a:solidFill>
              <a:srgbClr val="FF0000"/>
            </a:solidFill>
            <a:ln w="9360">
              <a:solidFill>
                <a:srgbClr val="000000"/>
              </a:solidFill>
              <a:miter lim="800000"/>
              <a:headEnd/>
              <a:tailEnd/>
            </a:ln>
          </p:spPr>
          <p:txBody>
            <a:bodyPr wrap="none" anchor="ctr"/>
            <a:lstStyle/>
            <a:p>
              <a:endParaRPr lang="en-US"/>
            </a:p>
          </p:txBody>
        </p:sp>
        <p:sp>
          <p:nvSpPr>
            <p:cNvPr id="19" name="Rectangle 10"/>
            <p:cNvSpPr>
              <a:spLocks noChangeArrowheads="1"/>
            </p:cNvSpPr>
            <p:nvPr/>
          </p:nvSpPr>
          <p:spPr bwMode="auto">
            <a:xfrm>
              <a:off x="4288020" y="2209077"/>
              <a:ext cx="164678" cy="59943"/>
            </a:xfrm>
            <a:prstGeom prst="rect">
              <a:avLst/>
            </a:prstGeom>
            <a:solidFill>
              <a:srgbClr val="008000"/>
            </a:solidFill>
            <a:ln w="9360">
              <a:solidFill>
                <a:srgbClr val="000000"/>
              </a:solidFill>
              <a:miter lim="800000"/>
              <a:headEnd/>
              <a:tailEnd/>
            </a:ln>
          </p:spPr>
          <p:txBody>
            <a:bodyPr wrap="none" anchor="ctr"/>
            <a:lstStyle/>
            <a:p>
              <a:endParaRPr lang="en-US"/>
            </a:p>
          </p:txBody>
        </p:sp>
      </p:grpSp>
      <p:sp>
        <p:nvSpPr>
          <p:cNvPr id="32" name="Content Placeholder 7"/>
          <p:cNvSpPr>
            <a:spLocks noGrp="1"/>
          </p:cNvSpPr>
          <p:nvPr>
            <p:ph idx="1"/>
          </p:nvPr>
        </p:nvSpPr>
        <p:spPr>
          <a:xfrm>
            <a:off x="5029200" y="1371600"/>
            <a:ext cx="3886200" cy="4648200"/>
          </a:xfrm>
        </p:spPr>
        <p:txBody>
          <a:bodyPr/>
          <a:lstStyle/>
          <a:p>
            <a:r>
              <a:rPr lang="tr-TR" sz="2000" dirty="0" smtClean="0"/>
              <a:t>‘Bireysel olarak ender, toplu olarak yaygın’</a:t>
            </a:r>
          </a:p>
          <a:p>
            <a:r>
              <a:rPr lang="tr-TR" sz="2000" dirty="0" smtClean="0"/>
              <a:t>Kişi başına yaklaşık 15-20 milyon baz çiftini etkiler</a:t>
            </a:r>
            <a:endParaRPr lang="en-US" sz="2000" dirty="0" smtClean="0"/>
          </a:p>
          <a:p>
            <a:r>
              <a:rPr lang="tr-TR" sz="2000" dirty="0" smtClean="0"/>
              <a:t>Çoğunun etkisi yok ya da azdır, genlerin silinmesi ya da kesintiye uğraması durumunda hastalığa yol açabilir:</a:t>
            </a:r>
            <a:endParaRPr lang="en-US" sz="1600" dirty="0" smtClean="0"/>
          </a:p>
          <a:p>
            <a:pPr lvl="1"/>
            <a:r>
              <a:rPr lang="en-US" sz="1600" dirty="0" err="1" smtClean="0"/>
              <a:t>Silinme</a:t>
            </a:r>
            <a:r>
              <a:rPr lang="tr-TR" sz="1600" dirty="0" smtClean="0"/>
              <a:t>: otizm, zeka geriliği, Crohn hastalığı</a:t>
            </a:r>
          </a:p>
          <a:p>
            <a:pPr lvl="1"/>
            <a:r>
              <a:rPr lang="tr-TR" sz="1600" dirty="0" smtClean="0"/>
              <a:t>Kopyalanma: şizofreni, sedef hastalığı</a:t>
            </a:r>
          </a:p>
          <a:p>
            <a:pPr lvl="1"/>
            <a:r>
              <a:rPr lang="tr-TR" sz="1600" dirty="0" smtClean="0"/>
              <a:t>Taşınma: CLL (lösemi)</a:t>
            </a:r>
          </a:p>
          <a:p>
            <a:pPr lvl="1"/>
            <a:r>
              <a:rPr lang="tr-TR" sz="1600" dirty="0" smtClean="0"/>
              <a:t>Transpozon: hemofili</a:t>
            </a:r>
          </a:p>
        </p:txBody>
      </p:sp>
      <p:sp>
        <p:nvSpPr>
          <p:cNvPr id="33" name="Text Box 22"/>
          <p:cNvSpPr txBox="1">
            <a:spLocks noChangeArrowheads="1"/>
          </p:cNvSpPr>
          <p:nvPr/>
        </p:nvSpPr>
        <p:spPr bwMode="auto">
          <a:xfrm>
            <a:off x="2514600" y="5105400"/>
            <a:ext cx="2111773" cy="309958"/>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a:solidFill>
                  <a:srgbClr val="000000"/>
                </a:solidFill>
              </a:rPr>
              <a:t>Kidd et al., Nature, 2008</a:t>
            </a:r>
          </a:p>
        </p:txBody>
      </p:sp>
      <p:sp>
        <p:nvSpPr>
          <p:cNvPr id="16" name="Title 1"/>
          <p:cNvSpPr>
            <a:spLocks noGrp="1"/>
          </p:cNvSpPr>
          <p:nvPr>
            <p:ph type="title"/>
          </p:nvPr>
        </p:nvSpPr>
        <p:spPr>
          <a:xfrm>
            <a:off x="454155" y="0"/>
            <a:ext cx="8229600" cy="1143000"/>
          </a:xfrm>
        </p:spPr>
        <p:txBody>
          <a:bodyPr/>
          <a:lstStyle/>
          <a:p>
            <a:r>
              <a:rPr lang="tr-TR" dirty="0" smtClean="0">
                <a:effectLst>
                  <a:outerShdw blurRad="50800" dist="76200" dir="2700000" algn="tl" rotWithShape="0">
                    <a:prstClr val="black">
                      <a:alpha val="40000"/>
                    </a:prstClr>
                  </a:outerShdw>
                </a:effectLst>
              </a:rPr>
              <a:t>Yapısal ve Kopya Sayısı Varyasyonu</a:t>
            </a:r>
            <a:endParaRPr lang="en-US" dirty="0">
              <a:effectLst>
                <a:outerShdw blurRad="50800" dist="76200" dir="2700000" algn="tl" rotWithShape="0">
                  <a:prstClr val="black">
                    <a:alpha val="40000"/>
                  </a:prstClr>
                </a:outerShdw>
              </a:effectLst>
            </a:endParaRPr>
          </a:p>
        </p:txBody>
      </p:sp>
    </p:spTree>
    <p:extLst>
      <p:ext uri="{BB962C8B-B14F-4D97-AF65-F5344CB8AC3E}">
        <p14:creationId xmlns:p14="http://schemas.microsoft.com/office/powerpoint/2010/main" val="107322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3"/>
            </a:gs>
            <a:gs pos="100000">
              <a:schemeClr val="accent3"/>
            </a:gs>
            <a:gs pos="100000">
              <a:schemeClr val="accent3"/>
            </a:gs>
          </a:gsLst>
          <a:lin ang="16200000" scaled="0"/>
        </a:gradFill>
        <a:effectLst/>
      </p:bgPr>
    </p:bg>
    <p:spTree>
      <p:nvGrpSpPr>
        <p:cNvPr id="1" name=""/>
        <p:cNvGrpSpPr/>
        <p:nvPr/>
      </p:nvGrpSpPr>
      <p:grpSpPr>
        <a:xfrm>
          <a:off x="0" y="0"/>
          <a:ext cx="0" cy="0"/>
          <a:chOff x="0" y="0"/>
          <a:chExt cx="0" cy="0"/>
        </a:xfrm>
      </p:grpSpPr>
      <p:sp>
        <p:nvSpPr>
          <p:cNvPr id="6" name="Oval 5"/>
          <p:cNvSpPr/>
          <p:nvPr/>
        </p:nvSpPr>
        <p:spPr>
          <a:xfrm>
            <a:off x="3415862" y="1072055"/>
            <a:ext cx="4824247" cy="4928695"/>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5" name="Group 4"/>
          <p:cNvGrpSpPr/>
          <p:nvPr/>
        </p:nvGrpSpPr>
        <p:grpSpPr>
          <a:xfrm>
            <a:off x="3776716" y="2289393"/>
            <a:ext cx="4102538" cy="2494017"/>
            <a:chOff x="204611" y="88900"/>
            <a:chExt cx="3670300" cy="2222500"/>
          </a:xfrm>
        </p:grpSpPr>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04611" y="88900"/>
              <a:ext cx="3670300" cy="2222500"/>
            </a:xfrm>
            <a:prstGeom prst="rect">
              <a:avLst/>
            </a:prstGeom>
          </p:spPr>
        </p:pic>
        <p:sp>
          <p:nvSpPr>
            <p:cNvPr id="8" name="Rectangle 7"/>
            <p:cNvSpPr/>
            <p:nvPr/>
          </p:nvSpPr>
          <p:spPr>
            <a:xfrm>
              <a:off x="730021" y="1439333"/>
              <a:ext cx="2290061" cy="872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9" name="Straight Connector 8"/>
            <p:cNvCxnSpPr/>
            <p:nvPr/>
          </p:nvCxnSpPr>
          <p:spPr>
            <a:xfrm flipV="1">
              <a:off x="730021" y="1649970"/>
              <a:ext cx="2290061" cy="5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730021" y="2217363"/>
              <a:ext cx="2290061" cy="500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03106" y="1627218"/>
              <a:ext cx="1357871" cy="274270"/>
            </a:xfrm>
            <a:prstGeom prst="rect">
              <a:avLst/>
            </a:prstGeom>
            <a:noFill/>
          </p:spPr>
          <p:txBody>
            <a:bodyPr wrap="square" rtlCol="0">
              <a:spAutoFit/>
            </a:bodyPr>
            <a:lstStyle/>
            <a:p>
              <a:r>
                <a:rPr lang="en-US" sz="1400">
                  <a:solidFill>
                    <a:schemeClr val="accent1"/>
                  </a:solidFill>
                </a:rPr>
                <a:t>T </a:t>
              </a:r>
              <a:r>
                <a:rPr lang="en-US" sz="1400">
                  <a:solidFill>
                    <a:schemeClr val="bg1"/>
                  </a:solidFill>
                </a:rPr>
                <a:t>A</a:t>
              </a:r>
              <a:r>
                <a:rPr lang="en-US" sz="1400">
                  <a:solidFill>
                    <a:schemeClr val="accent1"/>
                  </a:solidFill>
                </a:rPr>
                <a:t> T </a:t>
              </a:r>
              <a:r>
                <a:rPr lang="en-US" sz="1400">
                  <a:solidFill>
                    <a:srgbClr val="FFFFFF"/>
                  </a:solidFill>
                </a:rPr>
                <a:t>A</a:t>
              </a:r>
              <a:r>
                <a:rPr lang="en-US" sz="1400">
                  <a:solidFill>
                    <a:schemeClr val="accent1"/>
                  </a:solidFill>
                </a:rPr>
                <a:t> T </a:t>
              </a:r>
              <a:r>
                <a:rPr lang="en-US" sz="1400">
                  <a:solidFill>
                    <a:srgbClr val="FFFFFF"/>
                  </a:solidFill>
                </a:rPr>
                <a:t>A</a:t>
              </a:r>
              <a:r>
                <a:rPr lang="en-US" sz="1400">
                  <a:solidFill>
                    <a:srgbClr val="AFE19B"/>
                  </a:solidFill>
                </a:rPr>
                <a:t> </a:t>
              </a:r>
              <a:r>
                <a:rPr lang="en-US" sz="1400">
                  <a:solidFill>
                    <a:schemeClr val="accent1"/>
                  </a:solidFill>
                </a:rPr>
                <a:t>T </a:t>
              </a:r>
              <a:r>
                <a:rPr lang="en-US" sz="1400">
                  <a:solidFill>
                    <a:srgbClr val="FFFFFF"/>
                  </a:solidFill>
                </a:rPr>
                <a:t>A</a:t>
              </a:r>
              <a:r>
                <a:rPr lang="en-US" sz="1400">
                  <a:solidFill>
                    <a:srgbClr val="AFE19B"/>
                  </a:solidFill>
                </a:rPr>
                <a:t>  </a:t>
              </a:r>
              <a:r>
                <a:rPr lang="en-US" sz="1400">
                  <a:solidFill>
                    <a:schemeClr val="accent1"/>
                  </a:solidFill>
                </a:rPr>
                <a:t> </a:t>
              </a:r>
            </a:p>
          </p:txBody>
        </p:sp>
        <p:sp>
          <p:nvSpPr>
            <p:cNvPr id="12" name="TextBox 11"/>
            <p:cNvSpPr txBox="1"/>
            <p:nvPr/>
          </p:nvSpPr>
          <p:spPr>
            <a:xfrm>
              <a:off x="679182" y="1779251"/>
              <a:ext cx="1311691" cy="274270"/>
            </a:xfrm>
            <a:prstGeom prst="rect">
              <a:avLst/>
            </a:prstGeom>
            <a:noFill/>
          </p:spPr>
          <p:txBody>
            <a:bodyPr wrap="square" rtlCol="0">
              <a:spAutoFit/>
            </a:bodyPr>
            <a:lstStyle/>
            <a:p>
              <a:r>
                <a:rPr lang="en-US" sz="1400">
                  <a:solidFill>
                    <a:srgbClr val="FFFFFF"/>
                  </a:solidFill>
                </a:rPr>
                <a:t>A</a:t>
              </a:r>
              <a:r>
                <a:rPr lang="en-US" sz="1400">
                  <a:solidFill>
                    <a:schemeClr val="accent2"/>
                  </a:solidFill>
                </a:rPr>
                <a:t> </a:t>
              </a:r>
              <a:r>
                <a:rPr lang="en-US" sz="1400">
                  <a:solidFill>
                    <a:schemeClr val="accent1"/>
                  </a:solidFill>
                </a:rPr>
                <a:t>U</a:t>
              </a:r>
              <a:r>
                <a:rPr lang="en-US" sz="1400">
                  <a:solidFill>
                    <a:schemeClr val="accent2"/>
                  </a:solidFill>
                </a:rPr>
                <a:t> </a:t>
              </a:r>
              <a:r>
                <a:rPr lang="en-US" sz="1400">
                  <a:solidFill>
                    <a:srgbClr val="FFFFFF"/>
                  </a:solidFill>
                </a:rPr>
                <a:t>A</a:t>
              </a:r>
              <a:r>
                <a:rPr lang="en-US" sz="1400">
                  <a:solidFill>
                    <a:schemeClr val="accent2"/>
                  </a:solidFill>
                </a:rPr>
                <a:t> </a:t>
              </a:r>
              <a:r>
                <a:rPr lang="en-US" sz="1400">
                  <a:solidFill>
                    <a:srgbClr val="4F81BD"/>
                  </a:solidFill>
                </a:rPr>
                <a:t>U</a:t>
              </a:r>
              <a:r>
                <a:rPr lang="en-US" sz="1400">
                  <a:solidFill>
                    <a:schemeClr val="accent2"/>
                  </a:solidFill>
                </a:rPr>
                <a:t> </a:t>
              </a:r>
              <a:r>
                <a:rPr lang="en-US" sz="1400">
                  <a:solidFill>
                    <a:srgbClr val="FFFFFF"/>
                  </a:solidFill>
                </a:rPr>
                <a:t>A</a:t>
              </a:r>
              <a:r>
                <a:rPr lang="en-US" sz="1400">
                  <a:solidFill>
                    <a:schemeClr val="accent2"/>
                  </a:solidFill>
                </a:rPr>
                <a:t> </a:t>
              </a:r>
              <a:r>
                <a:rPr lang="en-US" sz="1400">
                  <a:solidFill>
                    <a:srgbClr val="4F81BD"/>
                  </a:solidFill>
                </a:rPr>
                <a:t>U</a:t>
              </a:r>
              <a:r>
                <a:rPr lang="en-US" sz="1400">
                  <a:solidFill>
                    <a:schemeClr val="accent2"/>
                  </a:solidFill>
                </a:rPr>
                <a:t> </a:t>
              </a:r>
              <a:r>
                <a:rPr lang="en-US" sz="1400">
                  <a:solidFill>
                    <a:srgbClr val="FFFFFF"/>
                  </a:solidFill>
                </a:rPr>
                <a:t>A</a:t>
              </a:r>
              <a:r>
                <a:rPr lang="en-US" sz="1400">
                  <a:solidFill>
                    <a:srgbClr val="AFE19B"/>
                  </a:solidFill>
                </a:rPr>
                <a:t> </a:t>
              </a:r>
              <a:r>
                <a:rPr lang="en-US" sz="1400">
                  <a:solidFill>
                    <a:srgbClr val="4F81BD"/>
                  </a:solidFill>
                </a:rPr>
                <a:t>U</a:t>
              </a:r>
              <a:r>
                <a:rPr lang="en-US" sz="1400">
                  <a:solidFill>
                    <a:schemeClr val="accent2"/>
                  </a:solidFill>
                </a:rPr>
                <a:t> </a:t>
              </a:r>
              <a:r>
                <a:rPr lang="en-US" sz="1400">
                  <a:solidFill>
                    <a:srgbClr val="AFE19B"/>
                  </a:solidFill>
                </a:rPr>
                <a:t> </a:t>
              </a:r>
            </a:p>
          </p:txBody>
        </p:sp>
        <p:cxnSp>
          <p:nvCxnSpPr>
            <p:cNvPr id="13" name="Straight Connector 12"/>
            <p:cNvCxnSpPr/>
            <p:nvPr/>
          </p:nvCxnSpPr>
          <p:spPr>
            <a:xfrm>
              <a:off x="699313" y="1994770"/>
              <a:ext cx="1482265" cy="0"/>
            </a:xfrm>
            <a:prstGeom prst="line">
              <a:avLst/>
            </a:prstGeom>
            <a:ln>
              <a:solidFill>
                <a:schemeClr val="accent3">
                  <a:lumMod val="75000"/>
                </a:schemeClr>
              </a:solidFill>
            </a:ln>
          </p:spPr>
          <p:style>
            <a:lnRef idx="2">
              <a:schemeClr val="accent3"/>
            </a:lnRef>
            <a:fillRef idx="0">
              <a:schemeClr val="accent3"/>
            </a:fillRef>
            <a:effectRef idx="1">
              <a:schemeClr val="accent3"/>
            </a:effectRef>
            <a:fontRef idx="minor">
              <a:schemeClr val="tx1"/>
            </a:fontRef>
          </p:style>
        </p:cxnSp>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flipH="1">
              <a:off x="1601046" y="1439333"/>
              <a:ext cx="918666" cy="689000"/>
            </a:xfrm>
            <a:prstGeom prst="rect">
              <a:avLst/>
            </a:prstGeom>
          </p:spPr>
        </p:pic>
      </p:grpSp>
      <p:sp>
        <p:nvSpPr>
          <p:cNvPr id="17" name="Subtitle 2"/>
          <p:cNvSpPr txBox="1">
            <a:spLocks/>
          </p:cNvSpPr>
          <p:nvPr/>
        </p:nvSpPr>
        <p:spPr>
          <a:xfrm>
            <a:off x="158040" y="5465745"/>
            <a:ext cx="4800600" cy="1314450"/>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err="1">
                <a:solidFill>
                  <a:schemeClr val="tx1">
                    <a:lumMod val="50000"/>
                    <a:lumOff val="50000"/>
                  </a:schemeClr>
                </a:solidFill>
                <a:latin typeface="American Typewriter"/>
                <a:cs typeface="American Typewriter"/>
              </a:rPr>
              <a:t>Tugce</a:t>
            </a:r>
            <a:r>
              <a:rPr lang="en-US" sz="2400" dirty="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Bilgin</a:t>
            </a:r>
            <a:r>
              <a:rPr lang="en-US" sz="2400" dirty="0" smtClean="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Sonay</a:t>
            </a:r>
            <a:endParaRPr lang="en-US" sz="2400" dirty="0" smtClean="0">
              <a:solidFill>
                <a:schemeClr val="tx1">
                  <a:lumMod val="50000"/>
                  <a:lumOff val="50000"/>
                </a:schemeClr>
              </a:solidFill>
              <a:latin typeface="American Typewriter"/>
              <a:cs typeface="American Typewriter"/>
            </a:endParaRPr>
          </a:p>
          <a:p>
            <a:pPr marL="0" indent="0">
              <a:buNone/>
            </a:pPr>
            <a:r>
              <a:rPr lang="en-US" sz="2400" dirty="0" err="1" smtClean="0">
                <a:solidFill>
                  <a:schemeClr val="tx1">
                    <a:lumMod val="50000"/>
                    <a:lumOff val="50000"/>
                  </a:schemeClr>
                </a:solidFill>
                <a:latin typeface="American Typewriter"/>
                <a:cs typeface="American Typewriter"/>
              </a:rPr>
              <a:t>Evrimsel</a:t>
            </a:r>
            <a:r>
              <a:rPr lang="en-US" sz="2400" dirty="0" smtClean="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Genombilim</a:t>
            </a:r>
            <a:r>
              <a:rPr lang="en-US" sz="2400" dirty="0" smtClean="0">
                <a:solidFill>
                  <a:schemeClr val="tx1">
                    <a:lumMod val="50000"/>
                    <a:lumOff val="50000"/>
                  </a:schemeClr>
                </a:solidFill>
                <a:latin typeface="American Typewriter"/>
                <a:cs typeface="American Typewriter"/>
              </a:rPr>
              <a:t> </a:t>
            </a:r>
            <a:r>
              <a:rPr lang="en-US" sz="2400" dirty="0" err="1" smtClean="0">
                <a:solidFill>
                  <a:schemeClr val="tx1">
                    <a:lumMod val="50000"/>
                    <a:lumOff val="50000"/>
                  </a:schemeClr>
                </a:solidFill>
                <a:latin typeface="American Typewriter"/>
                <a:cs typeface="American Typewriter"/>
              </a:rPr>
              <a:t>Kisokulu</a:t>
            </a:r>
            <a:r>
              <a:rPr lang="en-US" sz="2400" dirty="0" smtClean="0">
                <a:solidFill>
                  <a:schemeClr val="tx1">
                    <a:lumMod val="50000"/>
                    <a:lumOff val="50000"/>
                  </a:schemeClr>
                </a:solidFill>
                <a:latin typeface="American Typewriter"/>
                <a:cs typeface="American Typewriter"/>
              </a:rPr>
              <a:t> 2018</a:t>
            </a:r>
            <a:endParaRPr lang="en-US" sz="2400" dirty="0">
              <a:solidFill>
                <a:schemeClr val="tx1">
                  <a:lumMod val="50000"/>
                  <a:lumOff val="50000"/>
                </a:schemeClr>
              </a:solidFill>
              <a:latin typeface="American Typewriter"/>
              <a:cs typeface="American Typewriter"/>
            </a:endParaRPr>
          </a:p>
        </p:txBody>
      </p:sp>
      <p:grpSp>
        <p:nvGrpSpPr>
          <p:cNvPr id="16" name="Group 15"/>
          <p:cNvGrpSpPr/>
          <p:nvPr/>
        </p:nvGrpSpPr>
        <p:grpSpPr>
          <a:xfrm>
            <a:off x="2629089" y="1485296"/>
            <a:ext cx="6714827" cy="647749"/>
            <a:chOff x="0" y="623050"/>
            <a:chExt cx="8953102" cy="863665"/>
          </a:xfrm>
        </p:grpSpPr>
        <p:sp>
          <p:nvSpPr>
            <p:cNvPr id="18" name="Left-Right Arrow 17"/>
            <p:cNvSpPr/>
            <p:nvPr/>
          </p:nvSpPr>
          <p:spPr>
            <a:xfrm>
              <a:off x="2609348" y="894111"/>
              <a:ext cx="481427" cy="26791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0" y="624941"/>
              <a:ext cx="2791948" cy="861774"/>
            </a:xfrm>
            <a:prstGeom prst="rect">
              <a:avLst/>
            </a:prstGeom>
            <a:noFill/>
            <a:ln>
              <a:noFill/>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dirty="0" err="1" smtClean="0">
                  <a:solidFill>
                    <a:schemeClr val="tx1"/>
                  </a:solidFill>
                  <a:latin typeface="Bookman Old Style"/>
                  <a:cs typeface="Bookman Old Style"/>
                </a:rPr>
                <a:t>Mikrosatelit</a:t>
              </a:r>
              <a:r>
                <a:rPr lang="en-US" dirty="0" smtClean="0">
                  <a:solidFill>
                    <a:schemeClr val="tx1"/>
                  </a:solidFill>
                  <a:latin typeface="Bookman Old Style"/>
                  <a:cs typeface="Bookman Old Style"/>
                </a:rPr>
                <a:t> </a:t>
              </a:r>
              <a:r>
                <a:rPr lang="en-US" dirty="0" err="1" smtClean="0">
                  <a:solidFill>
                    <a:schemeClr val="tx1"/>
                  </a:solidFill>
                  <a:latin typeface="Bookman Old Style"/>
                  <a:cs typeface="Bookman Old Style"/>
                </a:rPr>
                <a:t>Polimorfizmi</a:t>
              </a:r>
              <a:endParaRPr lang="en-US" dirty="0">
                <a:solidFill>
                  <a:schemeClr val="tx1"/>
                </a:solidFill>
                <a:latin typeface="Bookman Old Style"/>
                <a:cs typeface="Bookman Old Style"/>
              </a:endParaRPr>
            </a:p>
          </p:txBody>
        </p:sp>
        <p:sp>
          <p:nvSpPr>
            <p:cNvPr id="20" name="TextBox 19"/>
            <p:cNvSpPr txBox="1"/>
            <p:nvPr/>
          </p:nvSpPr>
          <p:spPr>
            <a:xfrm>
              <a:off x="2933074" y="623050"/>
              <a:ext cx="2797482" cy="861774"/>
            </a:xfrm>
            <a:prstGeom prst="rect">
              <a:avLst/>
            </a:prstGeom>
            <a:noFill/>
            <a:ln>
              <a:noFill/>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dirty="0" smtClean="0">
                  <a:solidFill>
                    <a:schemeClr val="tx1"/>
                  </a:solidFill>
                  <a:latin typeface="Bookman Old Style"/>
                  <a:cs typeface="Bookman Old Style"/>
                </a:rPr>
                <a:t>Gen </a:t>
              </a:r>
              <a:r>
                <a:rPr lang="en-US" dirty="0" err="1" smtClean="0">
                  <a:solidFill>
                    <a:schemeClr val="tx1"/>
                  </a:solidFill>
                  <a:latin typeface="Bookman Old Style"/>
                  <a:cs typeface="Bookman Old Style"/>
                </a:rPr>
                <a:t>ifadesi</a:t>
              </a:r>
              <a:r>
                <a:rPr lang="en-US" dirty="0" smtClean="0">
                  <a:solidFill>
                    <a:schemeClr val="tx1"/>
                  </a:solidFill>
                  <a:latin typeface="Bookman Old Style"/>
                  <a:cs typeface="Bookman Old Style"/>
                </a:rPr>
                <a:t> </a:t>
              </a:r>
              <a:r>
                <a:rPr lang="en-US" dirty="0" err="1" smtClean="0">
                  <a:solidFill>
                    <a:schemeClr val="tx1"/>
                  </a:solidFill>
                  <a:latin typeface="Bookman Old Style"/>
                  <a:cs typeface="Bookman Old Style"/>
                </a:rPr>
                <a:t>Degisimi</a:t>
              </a:r>
              <a:endParaRPr lang="en-US" dirty="0">
                <a:solidFill>
                  <a:schemeClr val="tx1"/>
                </a:solidFill>
                <a:latin typeface="Bookman Old Style"/>
                <a:cs typeface="Bookman Old Style"/>
              </a:endParaRPr>
            </a:p>
          </p:txBody>
        </p:sp>
        <p:sp>
          <p:nvSpPr>
            <p:cNvPr id="21" name="TextBox 20"/>
            <p:cNvSpPr txBox="1"/>
            <p:nvPr/>
          </p:nvSpPr>
          <p:spPr>
            <a:xfrm>
              <a:off x="5753167" y="765185"/>
              <a:ext cx="3199935" cy="492442"/>
            </a:xfrm>
            <a:prstGeom prst="rect">
              <a:avLst/>
            </a:prstGeom>
            <a:noFill/>
            <a:ln>
              <a:noFill/>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dirty="0" err="1" smtClean="0">
                  <a:solidFill>
                    <a:schemeClr val="tx1"/>
                  </a:solidFill>
                  <a:latin typeface="Bookman Old Style"/>
                  <a:cs typeface="Bookman Old Style"/>
                </a:rPr>
                <a:t>Hastalik</a:t>
              </a:r>
              <a:endParaRPr lang="en-US" dirty="0">
                <a:solidFill>
                  <a:schemeClr val="tx1"/>
                </a:solidFill>
                <a:latin typeface="Bookman Old Style"/>
                <a:cs typeface="Bookman Old Style"/>
              </a:endParaRPr>
            </a:p>
          </p:txBody>
        </p:sp>
        <p:sp>
          <p:nvSpPr>
            <p:cNvPr id="22" name="Left-Right Arrow 21"/>
            <p:cNvSpPr/>
            <p:nvPr/>
          </p:nvSpPr>
          <p:spPr>
            <a:xfrm>
              <a:off x="5575595" y="894111"/>
              <a:ext cx="481427" cy="26791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3" name="TextBox 22"/>
          <p:cNvSpPr txBox="1"/>
          <p:nvPr/>
        </p:nvSpPr>
        <p:spPr>
          <a:xfrm>
            <a:off x="192376" y="347815"/>
            <a:ext cx="8229600" cy="58477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3200" dirty="0" err="1">
                <a:solidFill>
                  <a:schemeClr val="tx1"/>
                </a:solidFill>
                <a:latin typeface="American Typewriter"/>
                <a:cs typeface="American Typewriter"/>
              </a:rPr>
              <a:t>Niye</a:t>
            </a:r>
            <a:r>
              <a:rPr lang="en-US" sz="3200" dirty="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mikrosatelitlere</a:t>
            </a:r>
            <a:r>
              <a:rPr lang="en-US" sz="3200" dirty="0" smtClean="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bakalim</a:t>
            </a:r>
            <a:r>
              <a:rPr lang="en-US" sz="3200" dirty="0" smtClean="0">
                <a:solidFill>
                  <a:schemeClr val="tx1"/>
                </a:solidFill>
                <a:latin typeface="American Typewriter"/>
                <a:cs typeface="American Typewriter"/>
              </a:rPr>
              <a:t> </a:t>
            </a:r>
            <a:r>
              <a:rPr lang="en-US" sz="3200" dirty="0" err="1">
                <a:solidFill>
                  <a:schemeClr val="tx1"/>
                </a:solidFill>
                <a:latin typeface="American Typewriter"/>
                <a:cs typeface="American Typewriter"/>
              </a:rPr>
              <a:t>ki</a:t>
            </a:r>
            <a:r>
              <a:rPr lang="en-US" sz="3200" dirty="0">
                <a:solidFill>
                  <a:schemeClr val="tx1"/>
                </a:solidFill>
                <a:latin typeface="American Typewriter"/>
                <a:cs typeface="American Typewriter"/>
              </a:rPr>
              <a:t>?</a:t>
            </a:r>
          </a:p>
        </p:txBody>
      </p:sp>
    </p:spTree>
    <p:extLst>
      <p:ext uri="{BB962C8B-B14F-4D97-AF65-F5344CB8AC3E}">
        <p14:creationId xmlns:p14="http://schemas.microsoft.com/office/powerpoint/2010/main" val="17912775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7-03 at 15.47.38.png"/>
          <p:cNvPicPr>
            <a:picLocks noChangeAspect="1"/>
          </p:cNvPicPr>
          <p:nvPr/>
        </p:nvPicPr>
        <p:blipFill>
          <a:blip r:embed="rId3">
            <a:alphaModFix amt="47000"/>
            <a:extLst>
              <a:ext uri="{28A0092B-C50C-407E-A947-70E740481C1C}">
                <a14:useLocalDpi xmlns:a14="http://schemas.microsoft.com/office/drawing/2010/main" val="0"/>
              </a:ext>
            </a:extLst>
          </a:blip>
          <a:stretch>
            <a:fillRect/>
          </a:stretch>
        </p:blipFill>
        <p:spPr>
          <a:xfrm>
            <a:off x="1759310" y="956852"/>
            <a:ext cx="5902377" cy="5143500"/>
          </a:xfrm>
          <a:prstGeom prst="rect">
            <a:avLst/>
          </a:prstGeom>
        </p:spPr>
      </p:pic>
      <p:grpSp>
        <p:nvGrpSpPr>
          <p:cNvPr id="3" name="Group 2"/>
          <p:cNvGrpSpPr/>
          <p:nvPr/>
        </p:nvGrpSpPr>
        <p:grpSpPr>
          <a:xfrm>
            <a:off x="1143000" y="1035138"/>
            <a:ext cx="6714827" cy="647749"/>
            <a:chOff x="0" y="623050"/>
            <a:chExt cx="8953102" cy="863665"/>
          </a:xfrm>
        </p:grpSpPr>
        <p:sp>
          <p:nvSpPr>
            <p:cNvPr id="5" name="Left-Right Arrow 4"/>
            <p:cNvSpPr/>
            <p:nvPr/>
          </p:nvSpPr>
          <p:spPr>
            <a:xfrm>
              <a:off x="2609348" y="894111"/>
              <a:ext cx="481427" cy="26791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TextBox 44"/>
            <p:cNvSpPr txBox="1"/>
            <p:nvPr/>
          </p:nvSpPr>
          <p:spPr>
            <a:xfrm>
              <a:off x="0" y="624941"/>
              <a:ext cx="2791948" cy="861774"/>
            </a:xfrm>
            <a:prstGeom prst="rect">
              <a:avLst/>
            </a:prstGeom>
            <a:noFill/>
            <a:ln>
              <a:noFill/>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dirty="0" err="1" smtClean="0">
                  <a:solidFill>
                    <a:schemeClr val="tx1"/>
                  </a:solidFill>
                  <a:latin typeface="Bookman Old Style"/>
                  <a:cs typeface="Bookman Old Style"/>
                </a:rPr>
                <a:t>Mikrosatelit</a:t>
              </a:r>
              <a:r>
                <a:rPr lang="en-US" dirty="0" smtClean="0">
                  <a:solidFill>
                    <a:schemeClr val="tx1"/>
                  </a:solidFill>
                  <a:latin typeface="Bookman Old Style"/>
                  <a:cs typeface="Bookman Old Style"/>
                </a:rPr>
                <a:t> </a:t>
              </a:r>
              <a:r>
                <a:rPr lang="en-US" dirty="0" err="1" smtClean="0">
                  <a:solidFill>
                    <a:schemeClr val="tx1"/>
                  </a:solidFill>
                  <a:latin typeface="Bookman Old Style"/>
                  <a:cs typeface="Bookman Old Style"/>
                </a:rPr>
                <a:t>Polimorfizmi</a:t>
              </a:r>
              <a:endParaRPr lang="en-US" dirty="0">
                <a:solidFill>
                  <a:schemeClr val="tx1"/>
                </a:solidFill>
                <a:latin typeface="Bookman Old Style"/>
                <a:cs typeface="Bookman Old Style"/>
              </a:endParaRPr>
            </a:p>
          </p:txBody>
        </p:sp>
        <p:sp>
          <p:nvSpPr>
            <p:cNvPr id="46" name="TextBox 45"/>
            <p:cNvSpPr txBox="1"/>
            <p:nvPr/>
          </p:nvSpPr>
          <p:spPr>
            <a:xfrm>
              <a:off x="2933074" y="623050"/>
              <a:ext cx="2797482" cy="861774"/>
            </a:xfrm>
            <a:prstGeom prst="rect">
              <a:avLst/>
            </a:prstGeom>
            <a:noFill/>
            <a:ln>
              <a:noFill/>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dirty="0" smtClean="0">
                  <a:solidFill>
                    <a:schemeClr val="tx1"/>
                  </a:solidFill>
                  <a:latin typeface="Bookman Old Style"/>
                  <a:cs typeface="Bookman Old Style"/>
                </a:rPr>
                <a:t>Gen </a:t>
              </a:r>
              <a:r>
                <a:rPr lang="en-US" dirty="0" err="1" smtClean="0">
                  <a:solidFill>
                    <a:schemeClr val="tx1"/>
                  </a:solidFill>
                  <a:latin typeface="Bookman Old Style"/>
                  <a:cs typeface="Bookman Old Style"/>
                </a:rPr>
                <a:t>ifadesi</a:t>
              </a:r>
              <a:r>
                <a:rPr lang="en-US" dirty="0" smtClean="0">
                  <a:solidFill>
                    <a:schemeClr val="tx1"/>
                  </a:solidFill>
                  <a:latin typeface="Bookman Old Style"/>
                  <a:cs typeface="Bookman Old Style"/>
                </a:rPr>
                <a:t> </a:t>
              </a:r>
              <a:r>
                <a:rPr lang="en-US" dirty="0" err="1" smtClean="0">
                  <a:solidFill>
                    <a:schemeClr val="tx1"/>
                  </a:solidFill>
                  <a:latin typeface="Bookman Old Style"/>
                  <a:cs typeface="Bookman Old Style"/>
                </a:rPr>
                <a:t>Degisimi</a:t>
              </a:r>
              <a:endParaRPr lang="en-US" dirty="0">
                <a:solidFill>
                  <a:schemeClr val="tx1"/>
                </a:solidFill>
                <a:latin typeface="Bookman Old Style"/>
                <a:cs typeface="Bookman Old Style"/>
              </a:endParaRPr>
            </a:p>
          </p:txBody>
        </p:sp>
        <p:sp>
          <p:nvSpPr>
            <p:cNvPr id="47" name="TextBox 46"/>
            <p:cNvSpPr txBox="1"/>
            <p:nvPr/>
          </p:nvSpPr>
          <p:spPr>
            <a:xfrm>
              <a:off x="5753167" y="765185"/>
              <a:ext cx="3199935" cy="492442"/>
            </a:xfrm>
            <a:prstGeom prst="rect">
              <a:avLst/>
            </a:prstGeom>
            <a:noFill/>
            <a:ln>
              <a:noFill/>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dirty="0" err="1" smtClean="0">
                  <a:solidFill>
                    <a:schemeClr val="tx1"/>
                  </a:solidFill>
                  <a:latin typeface="Bookman Old Style"/>
                  <a:cs typeface="Bookman Old Style"/>
                </a:rPr>
                <a:t>Hastalik</a:t>
              </a:r>
              <a:endParaRPr lang="en-US" dirty="0">
                <a:solidFill>
                  <a:schemeClr val="tx1"/>
                </a:solidFill>
                <a:latin typeface="Bookman Old Style"/>
                <a:cs typeface="Bookman Old Style"/>
              </a:endParaRPr>
            </a:p>
          </p:txBody>
        </p:sp>
        <p:sp>
          <p:nvSpPr>
            <p:cNvPr id="48" name="Left-Right Arrow 47"/>
            <p:cNvSpPr/>
            <p:nvPr/>
          </p:nvSpPr>
          <p:spPr>
            <a:xfrm>
              <a:off x="5575595" y="894111"/>
              <a:ext cx="481427" cy="26791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9" name="TextBox 8"/>
          <p:cNvSpPr txBox="1"/>
          <p:nvPr/>
        </p:nvSpPr>
        <p:spPr>
          <a:xfrm>
            <a:off x="457201" y="126810"/>
            <a:ext cx="8229600" cy="58477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lvl="1"/>
            <a:r>
              <a:rPr lang="en-US" sz="3200" dirty="0" err="1">
                <a:solidFill>
                  <a:schemeClr val="tx1"/>
                </a:solidFill>
                <a:latin typeface="American Typewriter"/>
                <a:cs typeface="American Typewriter"/>
              </a:rPr>
              <a:t>Niye</a:t>
            </a:r>
            <a:r>
              <a:rPr lang="en-US" sz="3200" dirty="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mikrosatelitlere</a:t>
            </a:r>
            <a:r>
              <a:rPr lang="en-US" sz="3200" dirty="0" smtClean="0">
                <a:solidFill>
                  <a:schemeClr val="tx1"/>
                </a:solidFill>
                <a:latin typeface="American Typewriter"/>
                <a:cs typeface="American Typewriter"/>
              </a:rPr>
              <a:t> </a:t>
            </a:r>
            <a:r>
              <a:rPr lang="en-US" sz="3200" dirty="0" err="1" smtClean="0">
                <a:solidFill>
                  <a:schemeClr val="tx1"/>
                </a:solidFill>
                <a:latin typeface="American Typewriter"/>
                <a:cs typeface="American Typewriter"/>
              </a:rPr>
              <a:t>bakalim</a:t>
            </a:r>
            <a:r>
              <a:rPr lang="en-US" sz="3200" dirty="0" smtClean="0">
                <a:solidFill>
                  <a:schemeClr val="tx1"/>
                </a:solidFill>
                <a:latin typeface="American Typewriter"/>
                <a:cs typeface="American Typewriter"/>
              </a:rPr>
              <a:t> </a:t>
            </a:r>
            <a:r>
              <a:rPr lang="en-US" sz="3200" dirty="0" err="1">
                <a:solidFill>
                  <a:schemeClr val="tx1"/>
                </a:solidFill>
                <a:latin typeface="American Typewriter"/>
                <a:cs typeface="American Typewriter"/>
              </a:rPr>
              <a:t>ki</a:t>
            </a:r>
            <a:r>
              <a:rPr lang="en-US" sz="3200" dirty="0">
                <a:solidFill>
                  <a:schemeClr val="tx1"/>
                </a:solidFill>
                <a:latin typeface="American Typewriter"/>
                <a:cs typeface="American Typewriter"/>
              </a:rPr>
              <a:t>?</a:t>
            </a:r>
          </a:p>
        </p:txBody>
      </p:sp>
    </p:spTree>
    <p:extLst>
      <p:ext uri="{BB962C8B-B14F-4D97-AF65-F5344CB8AC3E}">
        <p14:creationId xmlns:p14="http://schemas.microsoft.com/office/powerpoint/2010/main" val="155932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0000" y="412398"/>
            <a:ext cx="4673600" cy="4981928"/>
          </a:xfrm>
          <a:prstGeom prst="rect">
            <a:avLst/>
          </a:prstGeom>
        </p:spPr>
      </p:pic>
    </p:spTree>
    <p:extLst>
      <p:ext uri="{BB962C8B-B14F-4D97-AF65-F5344CB8AC3E}">
        <p14:creationId xmlns:p14="http://schemas.microsoft.com/office/powerpoint/2010/main" val="42252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tr-TR" dirty="0" smtClean="0">
                <a:effectLst>
                  <a:outerShdw blurRad="50800" dist="76200" dir="2700000" algn="tl" rotWithShape="0">
                    <a:prstClr val="black">
                      <a:alpha val="40000"/>
                    </a:prstClr>
                  </a:outerShdw>
                </a:effectLst>
              </a:rPr>
              <a:t>Kısa tekrar</a:t>
            </a:r>
            <a:r>
              <a:rPr lang="en-US" dirty="0" smtClean="0">
                <a:effectLst>
                  <a:outerShdw blurRad="50800" dist="76200" dir="2700000" algn="tl" rotWithShape="0">
                    <a:prstClr val="black">
                      <a:alpha val="40000"/>
                    </a:prstClr>
                  </a:outerShdw>
                </a:effectLst>
              </a:rPr>
              <a:t> (</a:t>
            </a:r>
            <a:r>
              <a:rPr lang="en-US" dirty="0" err="1" smtClean="0">
                <a:effectLst>
                  <a:outerShdw blurRad="50800" dist="76200" dir="2700000" algn="tl" rotWithShape="0">
                    <a:prstClr val="black">
                      <a:alpha val="40000"/>
                    </a:prstClr>
                  </a:outerShdw>
                </a:effectLst>
              </a:rPr>
              <a:t>mikrosatelit</a:t>
            </a:r>
            <a:r>
              <a:rPr lang="en-US" dirty="0" smtClean="0">
                <a:effectLst>
                  <a:outerShdw blurRad="50800" dist="76200" dir="2700000" algn="tl" rotWithShape="0">
                    <a:prstClr val="black">
                      <a:alpha val="40000"/>
                    </a:prstClr>
                  </a:outerShdw>
                </a:effectLst>
              </a:rPr>
              <a:t>)</a:t>
            </a:r>
            <a:r>
              <a:rPr lang="tr-TR" dirty="0" smtClean="0">
                <a:effectLst>
                  <a:outerShdw blurRad="50800" dist="76200" dir="2700000" algn="tl" rotWithShape="0">
                    <a:prstClr val="black">
                      <a:alpha val="40000"/>
                    </a:prstClr>
                  </a:outerShdw>
                </a:effectLst>
              </a:rPr>
              <a:t> polimorfizmi</a:t>
            </a:r>
            <a:r>
              <a:rPr lang="en-US" dirty="0" smtClean="0">
                <a:effectLst>
                  <a:outerShdw blurRad="50800" dist="76200" dir="2700000" algn="tl" rotWithShape="0">
                    <a:prstClr val="black">
                      <a:alpha val="40000"/>
                    </a:prstClr>
                  </a:outerShdw>
                </a:effectLst>
              </a:rPr>
              <a:t> </a:t>
            </a:r>
            <a:endParaRPr lang="en-US" dirty="0">
              <a:effectLst>
                <a:outerShdw blurRad="50800" dist="76200" dir="2700000" algn="tl" rotWithShape="0">
                  <a:prstClr val="black">
                    <a:alpha val="40000"/>
                  </a:prstClr>
                </a:outerShdw>
              </a:effectLst>
            </a:endParaRPr>
          </a:p>
        </p:txBody>
      </p:sp>
      <p:sp>
        <p:nvSpPr>
          <p:cNvPr id="3" name="Content Placeholder 2"/>
          <p:cNvSpPr>
            <a:spLocks noGrp="1"/>
          </p:cNvSpPr>
          <p:nvPr>
            <p:ph idx="1"/>
          </p:nvPr>
        </p:nvSpPr>
        <p:spPr>
          <a:xfrm>
            <a:off x="457200" y="3927475"/>
            <a:ext cx="8229600" cy="2320925"/>
          </a:xfrm>
        </p:spPr>
        <p:txBody>
          <a:bodyPr/>
          <a:lstStyle/>
          <a:p>
            <a:r>
              <a:rPr lang="tr-TR" sz="2000" dirty="0" smtClean="0"/>
              <a:t>Adli tıpta ve babalık testlerinde kullanılır</a:t>
            </a:r>
          </a:p>
          <a:p>
            <a:r>
              <a:rPr lang="tr-TR" sz="2000" dirty="0" smtClean="0"/>
              <a:t>Bazı hastalıklara yol açabilir:</a:t>
            </a:r>
          </a:p>
          <a:p>
            <a:pPr lvl="1"/>
            <a:r>
              <a:rPr lang="tr-TR" sz="1600" dirty="0" smtClean="0"/>
              <a:t>Kırılgan X Sendromu  (Fragile X Syndrome)</a:t>
            </a:r>
          </a:p>
          <a:p>
            <a:pPr lvl="1"/>
            <a:r>
              <a:rPr lang="tr-TR" sz="1600" dirty="0" smtClean="0"/>
              <a:t>Huntington hastalığı</a:t>
            </a:r>
            <a:endParaRPr lang="en-US" sz="1600" dirty="0"/>
          </a:p>
        </p:txBody>
      </p:sp>
      <p:sp>
        <p:nvSpPr>
          <p:cNvPr id="4" name="TextBox 3"/>
          <p:cNvSpPr txBox="1"/>
          <p:nvPr/>
        </p:nvSpPr>
        <p:spPr>
          <a:xfrm>
            <a:off x="457200" y="1717675"/>
            <a:ext cx="4812984" cy="400110"/>
          </a:xfrm>
          <a:prstGeom prst="rect">
            <a:avLst/>
          </a:prstGeom>
          <a:noFill/>
        </p:spPr>
        <p:txBody>
          <a:bodyPr wrap="none" rtlCol="0">
            <a:spAutoFit/>
          </a:bodyPr>
          <a:lstStyle/>
          <a:p>
            <a:r>
              <a:rPr lang="tr-TR" sz="2000" dirty="0" smtClean="0"/>
              <a:t>Tekrar eden ardışık tekrarlardaki değişim</a:t>
            </a:r>
            <a:endParaRPr lang="en-US" sz="2000" dirty="0"/>
          </a:p>
        </p:txBody>
      </p:sp>
      <p:sp>
        <p:nvSpPr>
          <p:cNvPr id="5" name="TextBox 4"/>
          <p:cNvSpPr txBox="1"/>
          <p:nvPr/>
        </p:nvSpPr>
        <p:spPr>
          <a:xfrm>
            <a:off x="809163" y="2479675"/>
            <a:ext cx="6902531" cy="1036951"/>
          </a:xfrm>
          <a:prstGeom prst="rect">
            <a:avLst/>
          </a:prstGeom>
          <a:noFill/>
        </p:spPr>
        <p:txBody>
          <a:bodyPr wrap="none" rtlCol="0">
            <a:spAutoFit/>
          </a:bodyPr>
          <a:lstStyle/>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tr-TR" sz="2400" i="1" dirty="0" smtClean="0">
                <a:solidFill>
                  <a:srgbClr val="0000FF"/>
                </a:solidFill>
              </a:rPr>
              <a:t>referans</a:t>
            </a:r>
            <a:r>
              <a:rPr lang="en-US" sz="2400" i="1" dirty="0" smtClean="0">
                <a:solidFill>
                  <a:srgbClr val="0000FF"/>
                </a:solidFill>
              </a:rPr>
              <a:t>:</a:t>
            </a:r>
            <a:r>
              <a:rPr lang="en-US" sz="2400" i="1" dirty="0" smtClean="0">
                <a:solidFill>
                  <a:srgbClr val="000000"/>
                </a:solidFill>
              </a:rPr>
              <a:t>	</a:t>
            </a:r>
            <a:r>
              <a:rPr lang="tr-TR" sz="2400" i="1" dirty="0" smtClean="0">
                <a:solidFill>
                  <a:srgbClr val="000000"/>
                </a:solidFill>
              </a:rPr>
              <a:t>          </a:t>
            </a:r>
            <a:r>
              <a:rPr lang="tr-TR" sz="2400" dirty="0" smtClean="0">
                <a:solidFill>
                  <a:srgbClr val="000000"/>
                </a:solidFill>
              </a:rPr>
              <a:t> </a:t>
            </a:r>
            <a:r>
              <a:rPr lang="tr-TR" sz="2400" dirty="0" smtClean="0">
                <a:solidFill>
                  <a:srgbClr val="FF0000"/>
                </a:solidFill>
              </a:rPr>
              <a:t>C A G </a:t>
            </a:r>
            <a:r>
              <a:rPr lang="tr-TR" sz="2400" dirty="0" smtClean="0">
                <a:solidFill>
                  <a:srgbClr val="000000"/>
                </a:solidFill>
              </a:rPr>
              <a:t>C A G </a:t>
            </a:r>
            <a:r>
              <a:rPr lang="tr-TR" sz="2400" dirty="0" smtClean="0">
                <a:solidFill>
                  <a:srgbClr val="FF0000"/>
                </a:solidFill>
              </a:rPr>
              <a:t>C A G </a:t>
            </a:r>
            <a:r>
              <a:rPr lang="tr-TR" sz="2400" dirty="0" smtClean="0">
                <a:solidFill>
                  <a:srgbClr val="000000"/>
                </a:solidFill>
              </a:rPr>
              <a:t>C A G</a:t>
            </a:r>
          </a:p>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tr-TR" sz="2400" i="1" dirty="0" smtClean="0">
                <a:solidFill>
                  <a:srgbClr val="0000FF"/>
                </a:solidFill>
              </a:rPr>
              <a:t>birey</a:t>
            </a:r>
            <a:r>
              <a:rPr lang="en-US" sz="2400" i="1" dirty="0" smtClean="0">
                <a:solidFill>
                  <a:srgbClr val="0000FF"/>
                </a:solidFill>
              </a:rPr>
              <a:t>:</a:t>
            </a:r>
            <a:r>
              <a:rPr lang="tr-TR" sz="2400" i="1" dirty="0" smtClean="0">
                <a:solidFill>
                  <a:srgbClr val="0000FF"/>
                </a:solidFill>
              </a:rPr>
              <a:t>	</a:t>
            </a:r>
            <a:r>
              <a:rPr lang="en-US" sz="2400" i="1" dirty="0" smtClean="0">
                <a:solidFill>
                  <a:srgbClr val="000000"/>
                </a:solidFill>
              </a:rPr>
              <a:t>		</a:t>
            </a:r>
            <a:r>
              <a:rPr lang="en-US" sz="2400" dirty="0" smtClean="0">
                <a:solidFill>
                  <a:srgbClr val="000000"/>
                </a:solidFill>
              </a:rPr>
              <a:t>	</a:t>
            </a:r>
            <a:r>
              <a:rPr lang="tr-TR" sz="2400" dirty="0" smtClean="0">
                <a:solidFill>
                  <a:srgbClr val="FF0000"/>
                </a:solidFill>
              </a:rPr>
              <a:t>C A G </a:t>
            </a:r>
            <a:r>
              <a:rPr lang="tr-TR" sz="2400" dirty="0" smtClean="0">
                <a:solidFill>
                  <a:srgbClr val="000000"/>
                </a:solidFill>
              </a:rPr>
              <a:t>C A G </a:t>
            </a:r>
            <a:r>
              <a:rPr lang="tr-TR" sz="2400" dirty="0" smtClean="0">
                <a:solidFill>
                  <a:srgbClr val="FF0000"/>
                </a:solidFill>
              </a:rPr>
              <a:t>C A G </a:t>
            </a:r>
            <a:r>
              <a:rPr lang="tr-TR" sz="2400" i="1" dirty="0" smtClean="0">
                <a:solidFill>
                  <a:srgbClr val="FF0000"/>
                </a:solidFill>
              </a:rPr>
              <a:t>C A G</a:t>
            </a:r>
            <a:r>
              <a:rPr lang="tr-TR" sz="2400" dirty="0" smtClean="0">
                <a:solidFill>
                  <a:srgbClr val="FF0000"/>
                </a:solidFill>
              </a:rPr>
              <a:t> </a:t>
            </a:r>
            <a:r>
              <a:rPr lang="tr-TR" sz="2400" dirty="0" smtClean="0">
                <a:solidFill>
                  <a:srgbClr val="000000"/>
                </a:solidFill>
              </a:rPr>
              <a:t>C A G</a:t>
            </a:r>
            <a:endParaRPr lang="tr-TR" dirty="0" smtClean="0">
              <a:solidFill>
                <a:srgbClr val="000000"/>
              </a:solidFill>
            </a:endParaRPr>
          </a:p>
          <a:p>
            <a: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lang="en-US" dirty="0"/>
          </a:p>
        </p:txBody>
      </p:sp>
      <p:cxnSp>
        <p:nvCxnSpPr>
          <p:cNvPr id="7" name="Straight Connector 6"/>
          <p:cNvCxnSpPr/>
          <p:nvPr/>
        </p:nvCxnSpPr>
        <p:spPr>
          <a:xfrm>
            <a:off x="5029200" y="3241675"/>
            <a:ext cx="685800"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43600" y="3241675"/>
            <a:ext cx="685800"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021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19 at 09.24.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86" y="219486"/>
            <a:ext cx="5759098" cy="6409914"/>
          </a:xfrm>
          <a:prstGeom prst="rect">
            <a:avLst/>
          </a:prstGeom>
        </p:spPr>
      </p:pic>
    </p:spTree>
    <p:extLst>
      <p:ext uri="{BB962C8B-B14F-4D97-AF65-F5344CB8AC3E}">
        <p14:creationId xmlns:p14="http://schemas.microsoft.com/office/powerpoint/2010/main" val="809673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6609</TotalTime>
  <Words>1987</Words>
  <Application>Microsoft Macintosh PowerPoint</Application>
  <PresentationFormat>On-screen Show (4:3)</PresentationFormat>
  <Paragraphs>401</Paragraphs>
  <Slides>61</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American Typewriter</vt:lpstr>
      <vt:lpstr>Bookman Old Style</vt:lpstr>
      <vt:lpstr>Calibri</vt:lpstr>
      <vt:lpstr>DejaVu Sans</vt:lpstr>
      <vt:lpstr>MS PGothic</vt:lpstr>
      <vt:lpstr>msgothic</vt:lpstr>
      <vt:lpstr>Times New Roman</vt:lpstr>
      <vt:lpstr>Wingdings</vt:lpstr>
      <vt:lpstr>Arial</vt:lpstr>
      <vt:lpstr>Office Theme</vt:lpstr>
      <vt:lpstr>PowerPoint Presentation</vt:lpstr>
      <vt:lpstr>Insanda Genomik Cesitlilik</vt:lpstr>
      <vt:lpstr>Genomik farklılık keşif projeleri</vt:lpstr>
      <vt:lpstr>Tek nükleotidlik ve kısa değişimler</vt:lpstr>
      <vt:lpstr>Yapısal ve Kopya Sayısı Varyasyonu</vt:lpstr>
      <vt:lpstr>Yapısal ve Kopya Sayısı Varyasyonu</vt:lpstr>
      <vt:lpstr>PowerPoint Presentation</vt:lpstr>
      <vt:lpstr>Kısa tekrar (mikrosatelit) polimorfizmi </vt:lpstr>
      <vt:lpstr>PowerPoint Presentation</vt:lpstr>
      <vt:lpstr>Fenotip cesitliligin genetik belirleyicileri:</vt:lpstr>
      <vt:lpstr>Fenotip cesitliligin genetik belirleyicileri:</vt:lpstr>
      <vt:lpstr>Mikrosatelit Bulma Yontemleri</vt:lpstr>
      <vt:lpstr>Mikrosatelit Bulma Yontemleri</vt:lpstr>
      <vt:lpstr>Mikrosatelit Bulma Yontemleri</vt:lpstr>
      <vt:lpstr>Mikrosatelit Belirlemedeki Sorunlar</vt:lpstr>
      <vt:lpstr>masking, masking, masking - ignorance is a bliss</vt:lpstr>
      <vt:lpstr>Mikrosatelit Belirlemedeki Sorunlara Cozumler</vt:lpstr>
      <vt:lpstr>Mikrosatelit Belirlemedeki Sorunlara Cozumler</vt:lpstr>
      <vt:lpstr>Mikrosatelit Belirlemedeki Sorunlara Cozumler</vt:lpstr>
      <vt:lpstr>Mikrosatelit Belirlemede kullanilan Programlar</vt:lpstr>
      <vt:lpstr>Mikrosatelit Belirlemede kullanilan Programlar</vt:lpstr>
      <vt:lpstr>PowerPoint Presentation</vt:lpstr>
      <vt:lpstr>PowerPoint Presentation</vt:lpstr>
      <vt:lpstr>PowerPoint Presentation</vt:lpstr>
      <vt:lpstr>Nufuslarda mikrosatelit belirleme</vt:lpstr>
      <vt:lpstr>Nufuslarda mikrosatelit belirleme</vt:lpstr>
      <vt:lpstr>Nufuslarda mikrosatelit belirleme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Genc Nufuslarin Dagilimi </vt:lpstr>
      <vt:lpstr>Genc Nufuslarin Dagilimi </vt:lpstr>
      <vt:lpstr>Genc Nufuslarin Dagilimi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Hastaliklarin da genetik belirleyicileri:</vt:lpstr>
      <vt:lpstr>PowerPoint Presentation</vt:lpstr>
      <vt:lpstr>PowerPoint Presentation</vt:lpstr>
      <vt:lpstr>PowerPoint Presentation</vt:lpstr>
      <vt:lpstr>PowerPoint Presentation</vt:lpstr>
    </vt:vector>
  </TitlesOfParts>
  <Company>AIM</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Tugce Bilgin Sonay</dc:creator>
  <cp:lastModifiedBy>tutu.bilgin@gmail.com</cp:lastModifiedBy>
  <cp:revision>134</cp:revision>
  <dcterms:created xsi:type="dcterms:W3CDTF">2015-12-07T10:14:56Z</dcterms:created>
  <dcterms:modified xsi:type="dcterms:W3CDTF">2018-01-30T08:56:56Z</dcterms:modified>
</cp:coreProperties>
</file>